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315" r:id="rId2"/>
    <p:sldId id="349" r:id="rId3"/>
    <p:sldId id="353" r:id="rId4"/>
    <p:sldId id="368" r:id="rId5"/>
    <p:sldId id="352" r:id="rId6"/>
    <p:sldId id="367" r:id="rId7"/>
    <p:sldId id="374" r:id="rId8"/>
    <p:sldId id="354" r:id="rId9"/>
    <p:sldId id="318" r:id="rId10"/>
    <p:sldId id="356" r:id="rId11"/>
    <p:sldId id="359" r:id="rId12"/>
    <p:sldId id="360" r:id="rId13"/>
    <p:sldId id="361" r:id="rId14"/>
    <p:sldId id="351" r:id="rId15"/>
    <p:sldId id="357" r:id="rId16"/>
    <p:sldId id="286" r:id="rId17"/>
  </p:sldIdLst>
  <p:sldSz cx="9144000" cy="6858000" type="screen4x3"/>
  <p:notesSz cx="7010400" cy="92964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fredo_soler\AppData\Local\Microsoft\Windows\Temporary%20Internet%20Files\Content.Outlook\UGURU23N\Cuadre%20del%20padron%202016%20version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fredo_soler\AppData\Local\Microsoft\Windows\Temporary%20Internet%20Files\Content.Outlook\UGURU23N\Cedulacion%20y%20empadronamiento%20al%2012-01-2016%20Borrado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fredo_soler\AppData\Local\Microsoft\Windows\Temporary%20Internet%20Files\Content.Outlook\UGURU23N\Estadistica%20padron%202016%2029-01-2016%20(4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fredo_soler\AppData\Local\Microsoft\Windows\Temporary%20Internet%20Files\Content.Outlook\UGURU23N\Estadistica%20padron%202016%2029-01-2016%20(4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'[Cuadre del padron 2016 version 2.xlsx]Categorias'!$F$2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20332805188851777"/>
                  <c:y val="2.144648585593467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428168799198638E-2"/>
                  <c:y val="-0.3332531350247885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4126622119510238E-2"/>
                  <c:y val="-0.1772433654126568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2801156840075343E-2"/>
                  <c:y val="3.440470982793809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597035453096274E-2"/>
                  <c:y val="0.233258603091280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'[Cuadre del padron 2016 version 2.xlsx]Categorias'!$C$3:$C$7</c:f>
              <c:strCache>
                <c:ptCount val="5"/>
                <c:pt idx="0">
                  <c:v>Mayor de Edad</c:v>
                </c:pt>
                <c:pt idx="1">
                  <c:v>Menor de Edad</c:v>
                </c:pt>
                <c:pt idx="2">
                  <c:v>Militar o Policía</c:v>
                </c:pt>
                <c:pt idx="3">
                  <c:v>Extranjero</c:v>
                </c:pt>
                <c:pt idx="4">
                  <c:v>No Vota</c:v>
                </c:pt>
              </c:strCache>
            </c:strRef>
          </c:cat>
          <c:val>
            <c:numRef>
              <c:f>'[Cuadre del padron 2016 version 2.xlsx]Categorias'!$F$3:$F$7</c:f>
              <c:numCache>
                <c:formatCode>#,##0</c:formatCode>
                <c:ptCount val="5"/>
                <c:pt idx="0">
                  <c:v>6756110</c:v>
                </c:pt>
                <c:pt idx="1">
                  <c:v>103961</c:v>
                </c:pt>
                <c:pt idx="2">
                  <c:v>89381</c:v>
                </c:pt>
                <c:pt idx="3">
                  <c:v>31970</c:v>
                </c:pt>
                <c:pt idx="4">
                  <c:v>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Cedulacion!$B$34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2188039845933563"/>
                  <c:y val="-0.142119599882936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r>
                      <a:rPr lang="en-US" sz="1600" b="1" dirty="0" smtClean="0">
                        <a:latin typeface="Calibri" panose="020F0502020204030204" pitchFamily="34" charset="0"/>
                      </a:rPr>
                      <a:t>FEMENINO</a:t>
                    </a:r>
                    <a:r>
                      <a:rPr lang="en-US" sz="1600" b="1" baseline="0" dirty="0">
                        <a:latin typeface="Calibri" panose="020F0502020204030204" pitchFamily="34" charset="0"/>
                      </a:rPr>
                      <a:t>
</a:t>
                    </a:r>
                    <a:r>
                      <a:rPr lang="en-US" sz="1600" b="1" baseline="0" dirty="0" smtClean="0">
                        <a:latin typeface="Calibri" panose="020F0502020204030204" pitchFamily="34" charset="0"/>
                      </a:rPr>
                      <a:t>50.84%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dLbl>
              <c:idx val="1"/>
              <c:layout>
                <c:manualLayout>
                  <c:x val="0.19932662169286472"/>
                  <c:y val="1.3652719100111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defRPr>
                    </a:pPr>
                    <a:r>
                      <a:rPr lang="en-US" sz="1600" b="1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rPr>
                      <a:t>MASCULINO</a:t>
                    </a:r>
                    <a:r>
                      <a:rPr lang="en-US" sz="1600" b="1" baseline="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rPr>
                      <a:t>
</a:t>
                    </a:r>
                    <a:r>
                      <a:rPr lang="en-US" sz="1600" b="1" baseline="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rPr>
                      <a:t>49.16%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4804277950844189"/>
                      <c:h val="0.2525097990659933"/>
                    </c:manualLayout>
                  </c15:layout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Cedulacion!$A$35:$A$36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Cedulacion!$B$35:$B$36</c:f>
              <c:numCache>
                <c:formatCode>#,##0</c:formatCode>
                <c:ptCount val="2"/>
                <c:pt idx="0">
                  <c:v>3386418</c:v>
                </c:pt>
                <c:pt idx="1">
                  <c:v>3324347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Resumenes!$B$7</c:f>
              <c:strCache>
                <c:ptCount val="1"/>
                <c:pt idx="0">
                  <c:v>Cantidad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explosion val="1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12590693649763632"/>
                  <c:y val="0.13454865477238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7735580659612193E-2"/>
                  <c:y val="8.43842048292419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Resumenes!$A$8:$A$9</c:f>
              <c:strCache>
                <c:ptCount val="2"/>
                <c:pt idx="0">
                  <c:v>LOCAL</c:v>
                </c:pt>
                <c:pt idx="1">
                  <c:v>EXTERIOR</c:v>
                </c:pt>
              </c:strCache>
            </c:strRef>
          </c:cat>
          <c:val>
            <c:numRef>
              <c:f>Resumenes!$B$8:$B$9</c:f>
              <c:numCache>
                <c:formatCode>#,##0</c:formatCode>
                <c:ptCount val="2"/>
                <c:pt idx="0">
                  <c:v>6380610</c:v>
                </c:pt>
                <c:pt idx="1">
                  <c:v>384526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Resumenes!$B$13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2771837340513951"/>
                  <c:y val="-0.1312863391293867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3473581947742655"/>
                  <c:y val="1.59673978674909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Resumenes!$A$14:$A$15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Resumenes!$B$14:$B$15</c:f>
              <c:numCache>
                <c:formatCode>#,##0</c:formatCode>
                <c:ptCount val="2"/>
                <c:pt idx="0">
                  <c:v>205973</c:v>
                </c:pt>
                <c:pt idx="1">
                  <c:v>178553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996214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0999923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81560073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S:\Logo JCE\Presentacion powerpo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S:\Logo JCE\LOGO_J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9863"/>
            <a:ext cx="4857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6"/>
          <p:cNvSpPr txBox="1"/>
          <p:nvPr/>
        </p:nvSpPr>
        <p:spPr>
          <a:xfrm>
            <a:off x="889000" y="550863"/>
            <a:ext cx="25654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DO" sz="2000" b="1" i="1" dirty="0">
                <a:latin typeface="Calibri" pitchFamily="34" charset="0"/>
                <a:cs typeface="Calibri" pitchFamily="34" charset="0"/>
              </a:rPr>
              <a:t>Junta Central Electoral</a:t>
            </a:r>
            <a:endParaRPr lang="es-DO" sz="28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881063" y="795338"/>
            <a:ext cx="2428875" cy="2778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DO" sz="1200" i="1" dirty="0">
                <a:latin typeface="Calibri" pitchFamily="34" charset="0"/>
                <a:cs typeface="Calibri" pitchFamily="34" charset="0"/>
              </a:rPr>
              <a:t>Garantía de Identidad y Democracia</a:t>
            </a:r>
          </a:p>
        </p:txBody>
      </p:sp>
      <p:sp>
        <p:nvSpPr>
          <p:cNvPr id="6" name="Straight Connector 12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06882946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870505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45361189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87097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06752221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38507529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sz="1800" dirty="0"/>
          </a:p>
        </p:txBody>
      </p:sp>
    </p:spTree>
    <p:extLst>
      <p:ext uri="{BB962C8B-B14F-4D97-AF65-F5344CB8AC3E}">
        <p14:creationId xmlns:p14="http://schemas.microsoft.com/office/powerpoint/2010/main" val="246182794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3669135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76024732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DO" dirty="0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52674396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fld id="{1325B801-A4CC-4E16-87E6-902B6D840939}" type="datetimeFigureOut">
              <a:rPr lang="es-DO" smtClean="0"/>
              <a:pPr/>
              <a:t>11/02/2016</a:t>
            </a:fld>
            <a:endParaRPr lang="es-DO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endParaRPr lang="es-D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fld id="{208B467C-4B25-4F71-BCBF-22663B4C1846}" type="slidenum">
              <a:rPr lang="es-DO" smtClean="0"/>
              <a:pPr/>
              <a:t>‹#›</a:t>
            </a:fld>
            <a:endParaRPr lang="es-DO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 descr="S:\Logo JCE\LOGO_JCE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48436" y="482602"/>
            <a:ext cx="284964" cy="493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6"/>
          <p:cNvSpPr txBox="1"/>
          <p:nvPr userDrawn="1"/>
        </p:nvSpPr>
        <p:spPr>
          <a:xfrm>
            <a:off x="488448" y="529694"/>
            <a:ext cx="256583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DO" sz="2000" b="1" i="1" dirty="0">
                <a:latin typeface="Calibri" pitchFamily="34" charset="0"/>
                <a:cs typeface="Calibri" pitchFamily="34" charset="0"/>
              </a:rPr>
              <a:t>Junta Central Electoral</a:t>
            </a:r>
            <a:endParaRPr lang="es-DO" sz="28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7"/>
          <p:cNvSpPr/>
          <p:nvPr userDrawn="1"/>
        </p:nvSpPr>
        <p:spPr>
          <a:xfrm>
            <a:off x="449017" y="765899"/>
            <a:ext cx="24291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DO" sz="1200" i="1" dirty="0">
                <a:latin typeface="Calibri" pitchFamily="34" charset="0"/>
                <a:cs typeface="Calibri" pitchFamily="34" charset="0"/>
              </a:rPr>
              <a:t>Garantía de Identidad y Democracia</a:t>
            </a:r>
          </a:p>
        </p:txBody>
      </p:sp>
    </p:spTree>
    <p:extLst>
      <p:ext uri="{BB962C8B-B14F-4D97-AF65-F5344CB8AC3E}">
        <p14:creationId xmlns:p14="http://schemas.microsoft.com/office/powerpoint/2010/main" val="396174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828" y="470019"/>
            <a:ext cx="2743200" cy="53838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12" name="Picture 11" descr="S:\Logo JCE\LOGO_J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23551" y="366584"/>
            <a:ext cx="639550" cy="1105213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0" y="139890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 b="1" i="1" dirty="0" smtClean="0">
                <a:latin typeface="Calibri" pitchFamily="34" charset="0"/>
                <a:cs typeface="Calibri" pitchFamily="34" charset="0"/>
              </a:rPr>
              <a:t>Junta Central Electoral</a:t>
            </a:r>
            <a:endParaRPr lang="es-DO" sz="4000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79782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DO" i="1" dirty="0" smtClean="0">
                <a:latin typeface="Calibri" pitchFamily="34" charset="0"/>
                <a:cs typeface="Calibri" pitchFamily="34" charset="0"/>
              </a:rPr>
              <a:t>Garantía de Identidad y Democracia</a:t>
            </a:r>
            <a:endParaRPr lang="es-DO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566083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Datos Generales del Padrón Electoral 2016</a:t>
            </a:r>
          </a:p>
          <a:p>
            <a:pPr algn="ctr"/>
            <a:endParaRPr lang="es-D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endParaRPr lang="es-D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D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Elecciones Generales 2016</a:t>
            </a:r>
          </a:p>
          <a:p>
            <a:pPr algn="ctr"/>
            <a:endParaRPr lang="es-D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endParaRPr lang="es-D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D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</p:spTree>
    <p:extLst>
      <p:ext uri="{BB962C8B-B14F-4D97-AF65-F5344CB8AC3E}">
        <p14:creationId xmlns:p14="http://schemas.microsoft.com/office/powerpoint/2010/main" val="9857565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1905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por Provincias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869410"/>
              </p:ext>
            </p:extLst>
          </p:nvPr>
        </p:nvGraphicFramePr>
        <p:xfrm>
          <a:off x="1837347" y="1120902"/>
          <a:ext cx="5640224" cy="566096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146778"/>
                <a:gridCol w="1342626"/>
                <a:gridCol w="1150820"/>
              </a:tblGrid>
              <a:tr h="6696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000" b="1" u="none" strike="noStrike" dirty="0">
                          <a:effectLst/>
                          <a:latin typeface="Calibri" panose="020F0502020204030204" pitchFamily="34" charset="0"/>
                        </a:rPr>
                        <a:t>Provincia</a:t>
                      </a:r>
                      <a:endParaRPr lang="es-D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000" b="1" u="none" strike="noStrike"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endParaRPr lang="es-D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000" b="1" u="none" strike="noStrike" dirty="0"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  <a:endParaRPr lang="es-D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SANTO DOMINGO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1,397,104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20.65%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DISTRITO NACIONAL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733,486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10.84%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SANTIAGO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699,424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10.34%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EXTERIOR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384,522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5.68%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CRISTOBAL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373,700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VEGA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4.22%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 PLATA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227,230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3.36%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215,828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PEDRO DE MACORIS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197,075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ESPAILLAT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2.55%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JUAN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169,068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ROMANA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2.20%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ALTAGRACIA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MONSEÑOR NOUEL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128,280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PERAVIA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124,956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MONTE PLATA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122,128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BARAHONA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118,820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SANCHEZ RAMIREZ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113,289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VALVERDE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TRINIDAD SANCHEZ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HERMANAS MIRABAL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MONTE CRISTI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69,386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BAHORUCO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HATO MAYOR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64,682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SEIBO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DAJABON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JOSE DE OCOA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46,831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SANTIAGO RODRIGUEZ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ELIAS PIÑA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PEDERNALES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b"/>
                </a:tc>
              </a:tr>
              <a:tr h="126388">
                <a:tc>
                  <a:txBody>
                    <a:bodyPr/>
                    <a:lstStyle/>
                    <a:p>
                      <a:pPr algn="l" fontAlgn="b"/>
                      <a:r>
                        <a:rPr lang="es-DO" sz="10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000" b="1" u="none" strike="noStrike" dirty="0" smtClean="0">
                          <a:effectLst/>
                          <a:latin typeface="Calibri" panose="020F0502020204030204" pitchFamily="34" charset="0"/>
                        </a:rPr>
                        <a:t>6,765,073</a:t>
                      </a:r>
                      <a:endParaRPr lang="es-D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D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9" marR="6319" marT="631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84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4644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por Municipios</a:t>
            </a:r>
            <a:endParaRPr lang="es-DO" sz="1600" b="1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465611"/>
              </p:ext>
            </p:extLst>
          </p:nvPr>
        </p:nvGraphicFramePr>
        <p:xfrm>
          <a:off x="384545" y="1308110"/>
          <a:ext cx="3879805" cy="53469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85631"/>
                <a:gridCol w="2269320"/>
                <a:gridCol w="1024854"/>
              </a:tblGrid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DISTRITO NACIONAL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733,486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SANTO DOMINGO ESTE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592,660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SANTIAGO DE LOS CABALLEROS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489,670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EXTERIOR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384,522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SANTO DOMINGO NORTE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294,701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SANTO DOMINGO OESTE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229,169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 VEGA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179,497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CRISTOBAL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159,426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FRANCISCO DE MACORIS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142,421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LOS ALCARRIZOS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142,114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PEDRO DE MACORIS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136,354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HIGUEY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132,372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MOCA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118,344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 ROMANA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114,929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PUERTO PLATA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110,346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BANI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98,413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BONAO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97,156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JUAN DE LA MAGUANA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93,486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BAJOS DE HAINA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79,098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BOCA CHICA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76,584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AZUA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64,416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COTUI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56,583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BARAHONA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54,008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ALTAGRACIA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53,206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MAO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53,025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NAGUA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51,584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  <a:tr h="16164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HATO MAYOR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45,525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2" marR="8082" marT="8082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43954"/>
              </p:ext>
            </p:extLst>
          </p:nvPr>
        </p:nvGraphicFramePr>
        <p:xfrm>
          <a:off x="4477996" y="1308713"/>
          <a:ext cx="4093435" cy="53238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70019"/>
                <a:gridCol w="2258938"/>
                <a:gridCol w="1364478"/>
              </a:tblGrid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 err="1">
                          <a:effectLst/>
                          <a:latin typeface="Calibri" panose="020F0502020204030204" pitchFamily="34" charset="0"/>
                        </a:rPr>
                        <a:t>JARABACOA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45,512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CONSTANZA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41,455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EL </a:t>
                      </a:r>
                      <a:r>
                        <a:rPr lang="es-DO" sz="1200" u="none" strike="noStrike" dirty="0" err="1">
                          <a:effectLst/>
                          <a:latin typeface="Calibri" panose="020F0502020204030204" pitchFamily="34" charset="0"/>
                        </a:rPr>
                        <a:t>SEIBO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40,698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SAMANA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39,295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PEDRO BRAND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39,029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ESPERANZA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38,030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HERMOSA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37,640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TAMBORIL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37,187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YAMASA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34,342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SALCEDO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33,191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51076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SAN JOSE DE LAS MATAS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33,159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MONTE PLATA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33,032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JOSE DE OCOA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32,973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SOSUA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32,494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MATAS DE FARFAN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31,940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PUÑAL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30,179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YAGUATE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29,568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BISONO -NAVARRETE-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28,777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LA MATA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27,666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IGNACIO DE SABANETA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27,611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2291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GASPAR HERNANDEZ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26,414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2291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GONZALEZ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25,332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TENARES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24,861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851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NEYBA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23,987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ANTONIO DE GUERRA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22,847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LICEY AL MEDIO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22,757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  <a:tr h="15415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GUAYUBIN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22,741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59" marR="4259" marT="425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863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4644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por Municipios</a:t>
            </a:r>
            <a:endParaRPr lang="es-DO" sz="1600" b="1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03505"/>
              </p:ext>
            </p:extLst>
          </p:nvPr>
        </p:nvGraphicFramePr>
        <p:xfrm>
          <a:off x="299222" y="1308110"/>
          <a:ext cx="3879672" cy="525786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98086"/>
                <a:gridCol w="1988362"/>
                <a:gridCol w="1293224"/>
              </a:tblGrid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RIVA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22,351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VILLA TAPIA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21,495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BAYAGUANA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21,032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6866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GRANDE DE BOYA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20,872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CONSUELO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20,567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DAJABON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20,452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CABRERA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20,335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GREGORIO DE NIGUA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19,166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SANCHEZ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18,707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JIMA ABAJO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18,685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TAMAYO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18,100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FANTINO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17,887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CAMBITA GARABITOS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17,803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FACTOR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17,208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CERCADO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17,083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MONTECRISTI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16,875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NIZAO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16,174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IMBERT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15,842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PADRE LAS CASAS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15,709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PIEDRA BLANCA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15,666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MAIMON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15,458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ALTAMIRA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15,407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MICHES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15,181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LOS LLANOS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14,854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SAN VICTOR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14,766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98028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JANICO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14,438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  <a:tr h="17743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LAGUNA SALADA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14,274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1" marR="4901" marT="4901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927075"/>
              </p:ext>
            </p:extLst>
          </p:nvPr>
        </p:nvGraphicFramePr>
        <p:xfrm>
          <a:off x="4537816" y="1308110"/>
          <a:ext cx="4366902" cy="525945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38386"/>
                <a:gridCol w="2372882"/>
                <a:gridCol w="1455634"/>
              </a:tblGrid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VICENTE NOBLE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14,187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COMENDADOR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14,129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YEGUA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14,011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PIMENTEL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13,647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CASTILLO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12,866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PERALVILLO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12,850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TABARA ARRIBA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12,841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ISABELA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12,810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 err="1">
                          <a:effectLst/>
                          <a:latin typeface="Calibri" panose="020F0502020204030204" pitchFamily="34" charset="0"/>
                        </a:rPr>
                        <a:t>QUISQUEYA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12,783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LUPERON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12,682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DE LA MAR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12,489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YAYAS DE VIAJAMA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11,941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RIO SAN JUAN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11,874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SAN RAFAEL DEL YUMA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11,840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MONTELLANO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11,785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PEDERNALES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11,564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LOMA DE CABRERA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11,493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TERRENAS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11,384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CEVICOS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11,153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GRANDE DE PALENQUE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10,896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VASQUEZ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10,717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CASTAÑUELAS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10,591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GALVAN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10,370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MATANZAS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10,369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CABRAL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10,267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17590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DUVERGE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10,120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  <a:tr h="20640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LOS HIDALGOS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9,929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70" marR="4270" marT="427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743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4644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por Municipios</a:t>
            </a:r>
            <a:endParaRPr lang="es-DO" sz="1600" b="1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91783"/>
              </p:ext>
            </p:extLst>
          </p:nvPr>
        </p:nvGraphicFramePr>
        <p:xfrm>
          <a:off x="333286" y="1308110"/>
          <a:ext cx="3871245" cy="524871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52927"/>
                <a:gridCol w="2375731"/>
                <a:gridCol w="1042587"/>
              </a:tblGrid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MONCION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9,744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77416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109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LAS </a:t>
                      </a:r>
                      <a:r>
                        <a:rPr lang="es-DO" sz="1200" u="none" strike="noStrike" dirty="0" err="1">
                          <a:effectLst/>
                          <a:latin typeface="Calibri" panose="020F0502020204030204" pitchFamily="34" charset="0"/>
                        </a:rPr>
                        <a:t>GUARANAS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9,704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ARENOSO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9,592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JUAN DE HERRERA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9,455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VALLEJUELO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9,317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BAITOA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9,201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GUAYMATE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9,073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IGLESIA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8,724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LOS ALMACIGOS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8,689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VILLA JARAGUA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8,684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PERALTA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7,897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119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BOHECHIO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7,787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ENRIQUILLO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7,651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PUEBLO VIEJO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7,647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JIMANI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7,488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SABANA LARGA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7,352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PARAISO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7,318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MATAS DE SANTA CRUZ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7,312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PEPILLO SALCEDO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7,205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HONDO VALLE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7,044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CHARCAS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6,800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129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CAYETANO GERMOSEN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6,770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VALLE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6,668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RANCHO ARRIBA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6,506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RAMON SANTANA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6,355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91471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OVIEDO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6,330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  <a:tr h="165562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GUAYACANES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 dirty="0">
                          <a:effectLst/>
                          <a:latin typeface="Calibri" panose="020F0502020204030204" pitchFamily="34" charset="0"/>
                        </a:rPr>
                        <a:t>6,162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4" marR="4574" marT="4574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101737"/>
              </p:ext>
            </p:extLst>
          </p:nvPr>
        </p:nvGraphicFramePr>
        <p:xfrm>
          <a:off x="4614731" y="1308110"/>
          <a:ext cx="4170345" cy="50081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8742"/>
                <a:gridCol w="2640651"/>
                <a:gridCol w="1110952"/>
              </a:tblGrid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No.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Municipio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Electores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JAMAO AL NORTE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6,106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GUANANICO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5,935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PARTIDO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5,727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 CIENAGA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5,599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139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LLANO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5,532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EUGENIO MARIA DE HOSTOS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5,247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BANICA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5,217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FUNDACION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5,166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PINO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5,147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 DESCUBIERTA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5,023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LOS RIOS 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4,978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LOS CACAOS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4,537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CRISTOBAL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4,181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RESTAURACION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4,169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149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LAS SALINAS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3,979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POLO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3,957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151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ESTEBANIA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3,926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POSTRER RIO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3,812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153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GUAYABAL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3,768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154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PEDRO SANTANA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3,685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969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JAQUIMEYES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3,450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156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JUAN SANTIAGO 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3,367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157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EL PEÑON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3,238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158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MELLA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u="none" strike="noStrike">
                          <a:effectLst/>
                          <a:latin typeface="Calibri" panose="020F0502020204030204" pitchFamily="34" charset="0"/>
                        </a:rPr>
                        <a:t>3,065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  <a:tr h="108797">
                <a:tc>
                  <a:txBody>
                    <a:bodyPr/>
                    <a:lstStyle/>
                    <a:p>
                      <a:pPr algn="ctr" fontAlgn="b"/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200" b="1" u="none" strike="noStrike" dirty="0">
                          <a:effectLst/>
                          <a:latin typeface="Calibri" panose="020F0502020204030204" pitchFamily="34" charset="0"/>
                        </a:rPr>
                        <a:t>6,765,073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0" marR="5440" marT="544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860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24175"/>
              </p:ext>
            </p:extLst>
          </p:nvPr>
        </p:nvGraphicFramePr>
        <p:xfrm>
          <a:off x="1437468" y="4965043"/>
          <a:ext cx="6289703" cy="12573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23604"/>
                <a:gridCol w="2064616"/>
                <a:gridCol w="2101483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>
                          <a:effectLst/>
                        </a:rPr>
                        <a:t>Lugar </a:t>
                      </a:r>
                      <a:r>
                        <a:rPr lang="es-DO" sz="2000" b="1" u="none" strike="noStrike" dirty="0" smtClean="0">
                          <a:effectLst/>
                        </a:rPr>
                        <a:t>Votación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>
                          <a:effectLst/>
                        </a:rPr>
                        <a:t>Cantidad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>
                          <a:effectLst/>
                        </a:rPr>
                        <a:t>Porcentaje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Local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6,380,551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94.32%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Exterior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384,522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5.68%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 smtClean="0">
                          <a:effectLst/>
                        </a:rPr>
                        <a:t>6,765,073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" y="9680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Electoral Local/Exterior</a:t>
            </a:r>
          </a:p>
          <a:p>
            <a:pPr algn="ctr"/>
            <a:r>
              <a:rPr lang="es-DO" sz="1600" b="1" dirty="0" smtClean="0"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97782"/>
              </p:ext>
            </p:extLst>
          </p:nvPr>
        </p:nvGraphicFramePr>
        <p:xfrm>
          <a:off x="672861" y="1462176"/>
          <a:ext cx="7763774" cy="335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8417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421791"/>
              </p:ext>
            </p:extLst>
          </p:nvPr>
        </p:nvGraphicFramePr>
        <p:xfrm>
          <a:off x="1716657" y="5023449"/>
          <a:ext cx="5650301" cy="12573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41167"/>
                <a:gridCol w="2081690"/>
                <a:gridCol w="142744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u="none" strike="noStrike" dirty="0">
                          <a:effectLst/>
                          <a:latin typeface="Calibri" panose="020F0502020204030204" pitchFamily="34" charset="0"/>
                        </a:rPr>
                        <a:t>Sexo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u="none" strike="noStrike" dirty="0">
                          <a:effectLst/>
                          <a:latin typeface="Calibri" panose="020F0502020204030204" pitchFamily="34" charset="0"/>
                        </a:rPr>
                        <a:t>Femenino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205,972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u="none" strike="noStrike" dirty="0">
                          <a:effectLst/>
                          <a:latin typeface="Calibri" panose="020F0502020204030204" pitchFamily="34" charset="0"/>
                        </a:rPr>
                        <a:t>53.57%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u="none" strike="noStrike" dirty="0">
                          <a:effectLst/>
                          <a:latin typeface="Calibri" panose="020F0502020204030204" pitchFamily="34" charset="0"/>
                        </a:rPr>
                        <a:t>Masculino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u="none" strike="noStrike" dirty="0" smtClean="0">
                          <a:effectLst/>
                          <a:latin typeface="Calibri" panose="020F0502020204030204" pitchFamily="34" charset="0"/>
                        </a:rPr>
                        <a:t>178,550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u="none" strike="noStrike" dirty="0">
                          <a:effectLst/>
                          <a:latin typeface="Calibri" panose="020F0502020204030204" pitchFamily="34" charset="0"/>
                        </a:rPr>
                        <a:t>46.43%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384,522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" y="105347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del Exterior por Sexo</a:t>
            </a:r>
            <a:endParaRPr lang="es-DO" sz="1600" b="1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3632451"/>
              </p:ext>
            </p:extLst>
          </p:nvPr>
        </p:nvGraphicFramePr>
        <p:xfrm>
          <a:off x="1328468" y="1259457"/>
          <a:ext cx="5848709" cy="3571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8229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34854" y="5206192"/>
            <a:ext cx="6056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4400" i="1" dirty="0"/>
              <a:t>Muchas Gracias…</a:t>
            </a:r>
            <a:endParaRPr lang="es-DO" sz="4800" i="1" dirty="0"/>
          </a:p>
        </p:txBody>
      </p:sp>
    </p:spTree>
    <p:extLst>
      <p:ext uri="{BB962C8B-B14F-4D97-AF65-F5344CB8AC3E}">
        <p14:creationId xmlns:p14="http://schemas.microsoft.com/office/powerpoint/2010/main" val="30971656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20491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Resumen Conformación del Padrón Electoral 2016</a:t>
            </a:r>
          </a:p>
          <a:p>
            <a:pPr algn="ctr"/>
            <a:r>
              <a:rPr lang="es-DO" sz="1400" b="1" dirty="0" smtClean="0"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182897"/>
              </p:ext>
            </p:extLst>
          </p:nvPr>
        </p:nvGraphicFramePr>
        <p:xfrm>
          <a:off x="5067657" y="1970583"/>
          <a:ext cx="3828515" cy="60170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42307"/>
                <a:gridCol w="1686208"/>
              </a:tblGrid>
              <a:tr h="601701">
                <a:tc>
                  <a:txBody>
                    <a:bodyPr/>
                    <a:lstStyle/>
                    <a:p>
                      <a:pPr algn="l" fontAlgn="b"/>
                      <a:r>
                        <a:rPr lang="es-DO" sz="2800" b="1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DO" sz="2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Padrón </a:t>
                      </a:r>
                      <a:r>
                        <a:rPr lang="es-DO" sz="2800" b="1" u="none" strike="noStrike" dirty="0">
                          <a:effectLst/>
                          <a:latin typeface="Calibri" panose="020F0502020204030204" pitchFamily="34" charset="0"/>
                        </a:rPr>
                        <a:t>2016 </a:t>
                      </a:r>
                      <a:endParaRPr lang="es-DO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800" b="1" u="none" strike="noStrike" dirty="0" smtClean="0">
                          <a:effectLst/>
                          <a:latin typeface="Calibri" panose="020F0502020204030204" pitchFamily="34" charset="0"/>
                        </a:rPr>
                        <a:t>6,765,073</a:t>
                      </a:r>
                      <a:endParaRPr lang="es-DO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80976"/>
              </p:ext>
            </p:extLst>
          </p:nvPr>
        </p:nvGraphicFramePr>
        <p:xfrm>
          <a:off x="393106" y="1733349"/>
          <a:ext cx="4452359" cy="3830955"/>
        </p:xfrm>
        <a:graphic>
          <a:graphicData uri="http://schemas.openxmlformats.org/drawingml/2006/table">
            <a:tbl>
              <a:tblPr/>
              <a:tblGrid>
                <a:gridCol w="3058782"/>
                <a:gridCol w="239895"/>
                <a:gridCol w="1153682"/>
              </a:tblGrid>
              <a:tr h="2381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D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Adiciones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Renovados mayores de edad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6,197,769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Nuevos inscritos mayores de edad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351,044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Ciudadanos con </a:t>
                      </a:r>
                      <a:r>
                        <a:rPr lang="es-D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biométricos </a:t>
                      </a:r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validados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207,977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207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Menores que </a:t>
                      </a:r>
                      <a:r>
                        <a:rPr lang="es-D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serán </a:t>
                      </a:r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mayores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Militares a civiles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Extranjeros nacionalizados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Rehabilitados mayores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D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</a:t>
                      </a:r>
                      <a:endParaRPr lang="es-D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s-D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6,809,636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endParaRPr lang="es-D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D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DO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1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D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Substracciones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Civiles a </a:t>
                      </a:r>
                      <a:r>
                        <a:rPr lang="es-D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Militares o Policías </a:t>
                      </a:r>
                      <a:endParaRPr lang="es-D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Interdicto (No Vota)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Cancelados e inhabilitados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29,508</a:t>
                      </a:r>
                      <a:endParaRPr lang="es-D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D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D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</a:t>
                      </a:r>
                      <a:endParaRPr lang="es-D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D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44,563</a:t>
                      </a:r>
                      <a:endParaRPr lang="es-D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20491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Renovaciones Por Categoría</a:t>
            </a:r>
          </a:p>
          <a:p>
            <a:pPr algn="ctr"/>
            <a:r>
              <a:rPr lang="es-DO" sz="1600" b="1" dirty="0" smtClean="0"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894158"/>
              </p:ext>
            </p:extLst>
          </p:nvPr>
        </p:nvGraphicFramePr>
        <p:xfrm>
          <a:off x="1650510" y="4230510"/>
          <a:ext cx="5656064" cy="198691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62790"/>
                <a:gridCol w="1996637"/>
                <a:gridCol w="1996637"/>
              </a:tblGrid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b="1" u="none" strike="noStrike" noProof="0" dirty="0" smtClean="0"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u="none" strike="noStrike" noProof="0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Mayor de Edad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6,756,110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96.77%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Menor de Edad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103,961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Militar o </a:t>
                      </a:r>
                      <a:r>
                        <a:rPr lang="es-DO" sz="1800" u="none" strike="noStrike" noProof="0" dirty="0" smtClean="0">
                          <a:effectLst/>
                          <a:latin typeface="Calibri" panose="020F0502020204030204" pitchFamily="34" charset="0"/>
                        </a:rPr>
                        <a:t>Policía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89,381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Extranjero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31,970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0.46%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No Vota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u="none" strike="noStrike" noProof="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  <a:endParaRPr lang="es-DO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2378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b="1" u="none" strike="noStrike" noProof="0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u="none" strike="noStrike" noProof="0" dirty="0">
                          <a:effectLst/>
                          <a:latin typeface="Calibri" panose="020F0502020204030204" pitchFamily="34" charset="0"/>
                        </a:rPr>
                        <a:t>6,981,423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  <a:endParaRPr lang="es-DO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1236435"/>
              </p:ext>
            </p:extLst>
          </p:nvPr>
        </p:nvGraphicFramePr>
        <p:xfrm>
          <a:off x="324740" y="1416465"/>
          <a:ext cx="849451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8634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9193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Cancelaciones de Cédulas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9480" y="1615155"/>
            <a:ext cx="784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DO" sz="2400" dirty="0" smtClean="0">
                <a:latin typeface="Calibri" panose="020F0502020204030204" pitchFamily="34" charset="0"/>
              </a:rPr>
              <a:t>La Comisión de Cancelados e Inhabilitados, detecto </a:t>
            </a:r>
            <a:r>
              <a:rPr lang="es-DO" sz="2400" b="1" dirty="0" smtClean="0">
                <a:latin typeface="Calibri" panose="020F0502020204030204" pitchFamily="34" charset="0"/>
              </a:rPr>
              <a:t>63</a:t>
            </a:r>
            <a:r>
              <a:rPr lang="es-DO" sz="2400" dirty="0" smtClean="0">
                <a:latin typeface="Calibri" panose="020F0502020204030204" pitchFamily="34" charset="0"/>
              </a:rPr>
              <a:t> casos de cédulas con doble inscripción, por lo que se procedió a excluirlas del padrón electoral 2016.</a:t>
            </a:r>
            <a:endParaRPr lang="es-DO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0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11024"/>
              </p:ext>
            </p:extLst>
          </p:nvPr>
        </p:nvGraphicFramePr>
        <p:xfrm>
          <a:off x="1136591" y="1760434"/>
          <a:ext cx="6828089" cy="22002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005128"/>
                <a:gridCol w="1822961"/>
              </a:tblGrid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u="none" strike="noStrike" dirty="0" smtClean="0">
                          <a:effectLst/>
                        </a:rPr>
                        <a:t>Descripción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 smtClean="0">
                          <a:effectLst/>
                        </a:rPr>
                        <a:t>Cantidad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FALLECIMIENTO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26,677</a:t>
                      </a: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SUPLANTACIÓN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1,259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INHABILIDAD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1,030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FALSEDAD DE DATOS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RENUNCIA A LA NACIONALIDAD DOMINICANA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233853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u="none" strike="noStrike" dirty="0">
                          <a:effectLst/>
                        </a:rPr>
                        <a:t>Total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u="none" strike="noStrike" dirty="0" smtClean="0">
                          <a:effectLst/>
                        </a:rPr>
                        <a:t>29,508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" y="98510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Cancelaciones por Causas</a:t>
            </a:r>
          </a:p>
          <a:p>
            <a:pPr algn="ctr"/>
            <a:r>
              <a:rPr lang="es-DO" sz="1600" b="1" dirty="0" smtClean="0"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</p:spTree>
    <p:extLst>
      <p:ext uri="{BB962C8B-B14F-4D97-AF65-F5344CB8AC3E}">
        <p14:creationId xmlns:p14="http://schemas.microsoft.com/office/powerpoint/2010/main" val="2649348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22599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Detalles del Padrón</a:t>
            </a:r>
          </a:p>
          <a:p>
            <a:pPr algn="ctr"/>
            <a:endParaRPr lang="es-D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endParaRPr lang="es-D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06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1468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Resumen de Fusiones de Colegios</a:t>
            </a:r>
            <a:endParaRPr lang="es-D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05613"/>
              </p:ext>
            </p:extLst>
          </p:nvPr>
        </p:nvGraphicFramePr>
        <p:xfrm>
          <a:off x="1367327" y="1568487"/>
          <a:ext cx="6426438" cy="2575560"/>
        </p:xfrm>
        <a:graphic>
          <a:graphicData uri="http://schemas.openxmlformats.org/drawingml/2006/table">
            <a:tbl>
              <a:tblPr/>
              <a:tblGrid>
                <a:gridCol w="5303502"/>
                <a:gridCol w="1122936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Colegios cierre Proceso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D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15,986 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Fusión </a:t>
                      </a:r>
                      <a:r>
                        <a:rPr lang="es-D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Colegios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Fusión </a:t>
                      </a:r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dentro del mismo recinto (*)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Fusión en recinto cercano (**)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</a:t>
                      </a:r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D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Colegios Fusionados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</a:t>
                      </a:r>
                      <a:endParaRPr lang="es-D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D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D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Colegios </a:t>
                      </a:r>
                      <a:r>
                        <a:rPr lang="es-D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Padrón </a:t>
                      </a:r>
                      <a:r>
                        <a:rPr lang="es-D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15,339 </a:t>
                      </a:r>
                      <a:endParaRPr lang="es-DO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326687"/>
              </p:ext>
            </p:extLst>
          </p:nvPr>
        </p:nvGraphicFramePr>
        <p:xfrm>
          <a:off x="1379791" y="4323215"/>
          <a:ext cx="6832718" cy="659130"/>
        </p:xfrm>
        <a:graphic>
          <a:graphicData uri="http://schemas.openxmlformats.org/drawingml/2006/table">
            <a:tbl>
              <a:tblPr/>
              <a:tblGrid>
                <a:gridCol w="683271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(*) Colegios con menos de 100 electores fusionados con otro colegio dentro del mismo recinto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(**) Colegios solo en un recinto electoral con menos de 50 electores, fusionado en otro colegio en un recinto cercano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65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01468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Total de Recintos y Colegios Padrón Local</a:t>
            </a:r>
            <a:endParaRPr lang="es-D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070184"/>
              </p:ext>
            </p:extLst>
          </p:nvPr>
        </p:nvGraphicFramePr>
        <p:xfrm>
          <a:off x="1965532" y="1785552"/>
          <a:ext cx="4913832" cy="7505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80272"/>
                <a:gridCol w="223356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400" u="none" strike="noStrike" dirty="0">
                          <a:effectLst/>
                          <a:latin typeface="Calibri" panose="020F0502020204030204" pitchFamily="34" charset="0"/>
                        </a:rPr>
                        <a:t>Recintos</a:t>
                      </a:r>
                      <a:endParaRPr lang="es-DO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400" u="none" strike="noStrike" dirty="0" smtClean="0">
                          <a:effectLst/>
                          <a:latin typeface="Calibri" panose="020F0502020204030204" pitchFamily="34" charset="0"/>
                        </a:rPr>
                        <a:t>4,158 </a:t>
                      </a:r>
                      <a:endParaRPr lang="es-DO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2400" u="none" strike="noStrike" dirty="0" smtClean="0">
                          <a:effectLst/>
                          <a:latin typeface="Calibri" panose="020F0502020204030204" pitchFamily="34" charset="0"/>
                        </a:rPr>
                        <a:t>Colegios</a:t>
                      </a:r>
                      <a:endParaRPr lang="es-DO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2400" u="none" strike="noStrike" dirty="0" smtClean="0">
                          <a:effectLst/>
                          <a:latin typeface="Calibri" panose="020F0502020204030204" pitchFamily="34" charset="0"/>
                        </a:rPr>
                        <a:t>15,339 </a:t>
                      </a:r>
                      <a:endParaRPr lang="es-DO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50990" y="2632104"/>
            <a:ext cx="4361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dirty="0" smtClean="0"/>
              <a:t>* No incluye recintos y colegios del exterior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5635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9680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Padrón Electoral por Sexo</a:t>
            </a:r>
          </a:p>
          <a:p>
            <a:pPr algn="ctr"/>
            <a:r>
              <a:rPr lang="es-DO" sz="1600" b="1" dirty="0" smtClean="0">
                <a:latin typeface="Calibri" pitchFamily="34" charset="0"/>
                <a:cs typeface="Calibri" pitchFamily="34" charset="0"/>
              </a:rPr>
              <a:t>11 de febrero, 2016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92081"/>
              </p:ext>
            </p:extLst>
          </p:nvPr>
        </p:nvGraphicFramePr>
        <p:xfrm>
          <a:off x="1623702" y="4689506"/>
          <a:ext cx="5657316" cy="11353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20814"/>
                <a:gridCol w="1728372"/>
                <a:gridCol w="130813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b="1" u="none" strike="noStrike" dirty="0" smtClean="0">
                          <a:effectLst/>
                        </a:rPr>
                        <a:t>Sexo</a:t>
                      </a:r>
                      <a:endParaRPr lang="es-D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u="none" strike="noStrike" dirty="0">
                          <a:effectLst/>
                        </a:rPr>
                        <a:t>Cantidad</a:t>
                      </a:r>
                      <a:endParaRPr lang="es-D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800" b="1" u="none" strike="noStrike" dirty="0">
                          <a:effectLst/>
                        </a:rPr>
                        <a:t>Porcentaje</a:t>
                      </a:r>
                      <a:endParaRPr lang="es-DO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D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FEMENINO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3,439,322</a:t>
                      </a:r>
                      <a:endParaRPr lang="es-DO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50.84%</a:t>
                      </a:r>
                      <a:endParaRPr lang="es-DO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D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MASCULINO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3,325,751</a:t>
                      </a:r>
                      <a:endParaRPr lang="es-DO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49.16%</a:t>
                      </a:r>
                      <a:endParaRPr lang="es-DO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D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D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6,765,073</a:t>
                      </a:r>
                      <a:endParaRPr lang="es-DO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D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932474"/>
              </p:ext>
            </p:extLst>
          </p:nvPr>
        </p:nvGraphicFramePr>
        <p:xfrm>
          <a:off x="1875802" y="1476286"/>
          <a:ext cx="5208662" cy="3198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7439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075BDB39-A8EC-4E5E-9B16-614486F9C0E6}" vid="{C9FFDA7B-69F3-48E3-9E81-0C51991132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17653</TotalTime>
  <Words>1188</Words>
  <Application>Microsoft Office PowerPoint</Application>
  <PresentationFormat>On-screen Show (4:3)</PresentationFormat>
  <Paragraphs>757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Franklin Gothic Book</vt:lpstr>
      <vt:lpstr>Franklin Gothic Medium</vt:lpstr>
      <vt:lpstr>Wingdings 2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Alfredo Soler</dc:creator>
  <cp:lastModifiedBy>Alfredo Soler</cp:lastModifiedBy>
  <cp:revision>235</cp:revision>
  <cp:lastPrinted>2016-01-31T14:43:21Z</cp:lastPrinted>
  <dcterms:created xsi:type="dcterms:W3CDTF">2015-11-19T13:59:40Z</dcterms:created>
  <dcterms:modified xsi:type="dcterms:W3CDTF">2016-02-11T18:48:45Z</dcterms:modified>
</cp:coreProperties>
</file>