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315" r:id="rId2"/>
    <p:sldId id="351" r:id="rId3"/>
    <p:sldId id="361" r:id="rId4"/>
    <p:sldId id="352" r:id="rId5"/>
    <p:sldId id="354" r:id="rId6"/>
    <p:sldId id="355" r:id="rId7"/>
    <p:sldId id="356" r:id="rId8"/>
    <p:sldId id="365" r:id="rId9"/>
    <p:sldId id="366" r:id="rId10"/>
    <p:sldId id="358" r:id="rId11"/>
    <p:sldId id="359" r:id="rId12"/>
    <p:sldId id="360" r:id="rId13"/>
    <p:sldId id="363" r:id="rId14"/>
    <p:sldId id="286" r:id="rId15"/>
  </p:sldIdLst>
  <p:sldSz cx="9144000" cy="6858000" type="screen4x3"/>
  <p:notesSz cx="7010400" cy="9296400"/>
  <p:defaultTextStyle>
    <a:defPPr>
      <a:defRPr lang="es-D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41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78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25B801-A4CC-4E16-87E6-902B6D840939}" type="datetimeFigureOut">
              <a:rPr lang="es-DO" smtClean="0"/>
              <a:pPr/>
              <a:t>11/02/2016</a:t>
            </a:fld>
            <a:endParaRPr lang="es-DO" dirty="0"/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DO" dirty="0"/>
          </a:p>
        </p:txBody>
      </p:sp>
      <p:sp>
        <p:nvSpPr>
          <p:cNvPr id="7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fld id="{208B467C-4B25-4F71-BCBF-22663B4C1846}" type="slidenum">
              <a:rPr lang="es-DO" smtClean="0"/>
              <a:pPr/>
              <a:t>‹#›</a:t>
            </a:fld>
            <a:endParaRPr lang="es-DO" dirty="0"/>
          </a:p>
        </p:txBody>
      </p:sp>
    </p:spTree>
    <p:extLst>
      <p:ext uri="{BB962C8B-B14F-4D97-AF65-F5344CB8AC3E}">
        <p14:creationId xmlns:p14="http://schemas.microsoft.com/office/powerpoint/2010/main" val="29962146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25B801-A4CC-4E16-87E6-902B6D840939}" type="datetimeFigureOut">
              <a:rPr lang="es-DO" smtClean="0"/>
              <a:pPr/>
              <a:t>11/02/2016</a:t>
            </a:fld>
            <a:endParaRPr lang="es-DO" dirty="0"/>
          </a:p>
        </p:txBody>
      </p:sp>
      <p:sp>
        <p:nvSpPr>
          <p:cNvPr id="5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DO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8B467C-4B25-4F71-BCBF-22663B4C1846}" type="slidenum">
              <a:rPr lang="es-DO" smtClean="0"/>
              <a:pPr/>
              <a:t>‹#›</a:t>
            </a:fld>
            <a:endParaRPr lang="es-DO" dirty="0"/>
          </a:p>
        </p:txBody>
      </p:sp>
    </p:spTree>
    <p:extLst>
      <p:ext uri="{BB962C8B-B14F-4D97-AF65-F5344CB8AC3E}">
        <p14:creationId xmlns:p14="http://schemas.microsoft.com/office/powerpoint/2010/main" val="10999923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25B801-A4CC-4E16-87E6-902B6D840939}" type="datetimeFigureOut">
              <a:rPr lang="es-DO" smtClean="0"/>
              <a:pPr/>
              <a:t>11/02/2016</a:t>
            </a:fld>
            <a:endParaRPr lang="es-D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D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8B467C-4B25-4F71-BCBF-22663B4C1846}" type="slidenum">
              <a:rPr lang="es-DO" smtClean="0"/>
              <a:pPr/>
              <a:t>‹#›</a:t>
            </a:fld>
            <a:endParaRPr lang="es-DO" dirty="0"/>
          </a:p>
        </p:txBody>
      </p:sp>
    </p:spTree>
    <p:extLst>
      <p:ext uri="{BB962C8B-B14F-4D97-AF65-F5344CB8AC3E}">
        <p14:creationId xmlns:p14="http://schemas.microsoft.com/office/powerpoint/2010/main" val="181560073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S:\Logo JCE\Presentacion powerpoi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S:\Logo JCE\LOGO_JC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69863"/>
            <a:ext cx="48577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6"/>
          <p:cNvSpPr txBox="1"/>
          <p:nvPr/>
        </p:nvSpPr>
        <p:spPr>
          <a:xfrm>
            <a:off x="889000" y="550863"/>
            <a:ext cx="25654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DO" sz="2000" b="1" i="1" dirty="0">
                <a:latin typeface="Calibri" pitchFamily="34" charset="0"/>
                <a:cs typeface="Calibri" pitchFamily="34" charset="0"/>
              </a:rPr>
              <a:t>Junta Central Electoral</a:t>
            </a:r>
            <a:endParaRPr lang="es-DO" sz="28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881063" y="795338"/>
            <a:ext cx="2428875" cy="2778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DO" sz="1200" i="1" dirty="0">
                <a:latin typeface="Calibri" pitchFamily="34" charset="0"/>
                <a:cs typeface="Calibri" pitchFamily="34" charset="0"/>
              </a:rPr>
              <a:t>Garantía de Identidad y Democracia</a:t>
            </a:r>
          </a:p>
        </p:txBody>
      </p:sp>
      <p:sp>
        <p:nvSpPr>
          <p:cNvPr id="6" name="Straight Connector 12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08B467C-4B25-4F71-BCBF-22663B4C1846}" type="slidenum">
              <a:rPr lang="es-DO" smtClean="0"/>
              <a:pPr/>
              <a:t>‹#›</a:t>
            </a:fld>
            <a:endParaRPr lang="es-DO" dirty="0"/>
          </a:p>
        </p:txBody>
      </p:sp>
    </p:spTree>
    <p:extLst>
      <p:ext uri="{BB962C8B-B14F-4D97-AF65-F5344CB8AC3E}">
        <p14:creationId xmlns:p14="http://schemas.microsoft.com/office/powerpoint/2010/main" val="3068829467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25B801-A4CC-4E16-87E6-902B6D840939}" type="datetimeFigureOut">
              <a:rPr lang="es-DO" smtClean="0"/>
              <a:pPr/>
              <a:t>11/02/2016</a:t>
            </a:fld>
            <a:endParaRPr lang="es-DO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DO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8B467C-4B25-4F71-BCBF-22663B4C1846}" type="slidenum">
              <a:rPr lang="es-DO" smtClean="0"/>
              <a:pPr/>
              <a:t>‹#›</a:t>
            </a:fld>
            <a:endParaRPr lang="es-DO" dirty="0"/>
          </a:p>
        </p:txBody>
      </p:sp>
    </p:spTree>
    <p:extLst>
      <p:ext uri="{BB962C8B-B14F-4D97-AF65-F5344CB8AC3E}">
        <p14:creationId xmlns:p14="http://schemas.microsoft.com/office/powerpoint/2010/main" val="2870505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25B801-A4CC-4E16-87E6-902B6D840939}" type="datetimeFigureOut">
              <a:rPr lang="es-DO" smtClean="0"/>
              <a:pPr/>
              <a:t>11/02/2016</a:t>
            </a:fld>
            <a:endParaRPr lang="es-DO" dirty="0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endParaRPr lang="es-DO" dirty="0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fld id="{208B467C-4B25-4F71-BCBF-22663B4C1846}" type="slidenum">
              <a:rPr lang="es-DO" smtClean="0"/>
              <a:pPr/>
              <a:t>‹#›</a:t>
            </a:fld>
            <a:endParaRPr lang="es-DO" dirty="0"/>
          </a:p>
        </p:txBody>
      </p:sp>
    </p:spTree>
    <p:extLst>
      <p:ext uri="{BB962C8B-B14F-4D97-AF65-F5344CB8AC3E}">
        <p14:creationId xmlns:p14="http://schemas.microsoft.com/office/powerpoint/2010/main" val="453611897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25B801-A4CC-4E16-87E6-902B6D840939}" type="datetimeFigureOut">
              <a:rPr lang="es-DO" smtClean="0"/>
              <a:pPr/>
              <a:t>11/02/2016</a:t>
            </a:fld>
            <a:endParaRPr lang="es-DO" dirty="0"/>
          </a:p>
        </p:txBody>
      </p:sp>
      <p:sp>
        <p:nvSpPr>
          <p:cNvPr id="7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DO" dirty="0"/>
          </a:p>
        </p:txBody>
      </p:sp>
      <p:sp>
        <p:nvSpPr>
          <p:cNvPr id="9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8B467C-4B25-4F71-BCBF-22663B4C1846}" type="slidenum">
              <a:rPr lang="es-DO" smtClean="0"/>
              <a:pPr/>
              <a:t>‹#›</a:t>
            </a:fld>
            <a:endParaRPr lang="es-DO" dirty="0"/>
          </a:p>
        </p:txBody>
      </p:sp>
    </p:spTree>
    <p:extLst>
      <p:ext uri="{BB962C8B-B14F-4D97-AF65-F5344CB8AC3E}">
        <p14:creationId xmlns:p14="http://schemas.microsoft.com/office/powerpoint/2010/main" val="18709781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25B801-A4CC-4E16-87E6-902B6D840939}" type="datetimeFigureOut">
              <a:rPr lang="es-DO" smtClean="0"/>
              <a:pPr/>
              <a:t>11/02/2016</a:t>
            </a:fld>
            <a:endParaRPr lang="es-DO" dirty="0"/>
          </a:p>
        </p:txBody>
      </p:sp>
      <p:sp>
        <p:nvSpPr>
          <p:cNvPr id="6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DO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8B467C-4B25-4F71-BCBF-22663B4C1846}" type="slidenum">
              <a:rPr lang="es-DO" smtClean="0"/>
              <a:pPr/>
              <a:t>‹#›</a:t>
            </a:fld>
            <a:endParaRPr lang="es-DO" dirty="0"/>
          </a:p>
        </p:txBody>
      </p:sp>
    </p:spTree>
    <p:extLst>
      <p:ext uri="{BB962C8B-B14F-4D97-AF65-F5344CB8AC3E}">
        <p14:creationId xmlns:p14="http://schemas.microsoft.com/office/powerpoint/2010/main" val="306752221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25B801-A4CC-4E16-87E6-902B6D840939}" type="datetimeFigureOut">
              <a:rPr lang="es-DO" smtClean="0"/>
              <a:pPr/>
              <a:t>11/02/2016</a:t>
            </a:fld>
            <a:endParaRPr lang="es-DO" dirty="0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DO" dirty="0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fld id="{208B467C-4B25-4F71-BCBF-22663B4C1846}" type="slidenum">
              <a:rPr lang="es-DO" smtClean="0"/>
              <a:pPr/>
              <a:t>‹#›</a:t>
            </a:fld>
            <a:endParaRPr lang="es-DO" dirty="0"/>
          </a:p>
        </p:txBody>
      </p:sp>
    </p:spTree>
    <p:extLst>
      <p:ext uri="{BB962C8B-B14F-4D97-AF65-F5344CB8AC3E}">
        <p14:creationId xmlns:p14="http://schemas.microsoft.com/office/powerpoint/2010/main" val="3385075299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25B801-A4CC-4E16-87E6-902B6D840939}" type="datetimeFigureOut">
              <a:rPr lang="es-DO" smtClean="0"/>
              <a:pPr/>
              <a:t>11/02/2016</a:t>
            </a:fld>
            <a:endParaRPr lang="es-DO" dirty="0"/>
          </a:p>
        </p:txBody>
      </p:sp>
      <p:sp>
        <p:nvSpPr>
          <p:cNvPr id="4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D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8B467C-4B25-4F71-BCBF-22663B4C1846}" type="slidenum">
              <a:rPr lang="es-DO" smtClean="0"/>
              <a:pPr/>
              <a:t>‹#›</a:t>
            </a:fld>
            <a:endParaRPr lang="es-DO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DO" sz="1800" dirty="0"/>
          </a:p>
        </p:txBody>
      </p:sp>
    </p:spTree>
    <p:extLst>
      <p:ext uri="{BB962C8B-B14F-4D97-AF65-F5344CB8AC3E}">
        <p14:creationId xmlns:p14="http://schemas.microsoft.com/office/powerpoint/2010/main" val="246182794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25B801-A4CC-4E16-87E6-902B6D840939}" type="datetimeFigureOut">
              <a:rPr lang="es-DO" smtClean="0"/>
              <a:pPr/>
              <a:t>11/02/2016</a:t>
            </a:fld>
            <a:endParaRPr lang="es-DO" dirty="0"/>
          </a:p>
        </p:txBody>
      </p:sp>
      <p:sp>
        <p:nvSpPr>
          <p:cNvPr id="3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DO" dirty="0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8B467C-4B25-4F71-BCBF-22663B4C1846}" type="slidenum">
              <a:rPr lang="es-DO" smtClean="0"/>
              <a:pPr/>
              <a:t>‹#›</a:t>
            </a:fld>
            <a:endParaRPr lang="es-DO" dirty="0"/>
          </a:p>
        </p:txBody>
      </p:sp>
    </p:spTree>
    <p:extLst>
      <p:ext uri="{BB962C8B-B14F-4D97-AF65-F5344CB8AC3E}">
        <p14:creationId xmlns:p14="http://schemas.microsoft.com/office/powerpoint/2010/main" val="33669135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25B801-A4CC-4E16-87E6-902B6D840939}" type="datetimeFigureOut">
              <a:rPr lang="es-DO" smtClean="0"/>
              <a:pPr/>
              <a:t>11/02/2016</a:t>
            </a:fld>
            <a:endParaRPr lang="es-DO" dirty="0"/>
          </a:p>
        </p:txBody>
      </p:sp>
      <p:sp>
        <p:nvSpPr>
          <p:cNvPr id="7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DO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8B467C-4B25-4F71-BCBF-22663B4C1846}" type="slidenum">
              <a:rPr lang="es-DO" smtClean="0"/>
              <a:pPr/>
              <a:t>‹#›</a:t>
            </a:fld>
            <a:endParaRPr lang="es-DO" dirty="0"/>
          </a:p>
        </p:txBody>
      </p:sp>
    </p:spTree>
    <p:extLst>
      <p:ext uri="{BB962C8B-B14F-4D97-AF65-F5344CB8AC3E}">
        <p14:creationId xmlns:p14="http://schemas.microsoft.com/office/powerpoint/2010/main" val="760247328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25B801-A4CC-4E16-87E6-902B6D840939}" type="datetimeFigureOut">
              <a:rPr lang="es-DO" smtClean="0"/>
              <a:pPr/>
              <a:t>11/02/2016</a:t>
            </a:fld>
            <a:endParaRPr lang="es-DO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DO" dirty="0"/>
          </a:p>
        </p:txBody>
      </p:sp>
      <p:sp>
        <p:nvSpPr>
          <p:cNvPr id="7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8B467C-4B25-4F71-BCBF-22663B4C1846}" type="slidenum">
              <a:rPr lang="es-DO" smtClean="0"/>
              <a:pPr/>
              <a:t>‹#›</a:t>
            </a:fld>
            <a:endParaRPr lang="es-DO" dirty="0"/>
          </a:p>
        </p:txBody>
      </p:sp>
    </p:spTree>
    <p:extLst>
      <p:ext uri="{BB962C8B-B14F-4D97-AF65-F5344CB8AC3E}">
        <p14:creationId xmlns:p14="http://schemas.microsoft.com/office/powerpoint/2010/main" val="526743966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029" name="Text Placeholder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fld id="{1325B801-A4CC-4E16-87E6-902B6D840939}" type="datetimeFigureOut">
              <a:rPr lang="es-DO" smtClean="0"/>
              <a:pPr/>
              <a:t>11/02/2016</a:t>
            </a:fld>
            <a:endParaRPr lang="es-DO" dirty="0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endParaRPr lang="es-D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fld id="{208B467C-4B25-4F71-BCBF-22663B4C1846}" type="slidenum">
              <a:rPr lang="es-DO" smtClean="0"/>
              <a:pPr/>
              <a:t>‹#›</a:t>
            </a:fld>
            <a:endParaRPr lang="es-DO" dirty="0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4" name="Picture 13" descr="S:\Logo JCE\LOGO_JCE.JPG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48436" y="482602"/>
            <a:ext cx="284964" cy="493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6"/>
          <p:cNvSpPr txBox="1"/>
          <p:nvPr userDrawn="1"/>
        </p:nvSpPr>
        <p:spPr>
          <a:xfrm>
            <a:off x="488448" y="529694"/>
            <a:ext cx="256583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DO" sz="2000" b="1" i="1" dirty="0">
                <a:latin typeface="Calibri" pitchFamily="34" charset="0"/>
                <a:cs typeface="Calibri" pitchFamily="34" charset="0"/>
              </a:rPr>
              <a:t>Junta Central Electoral</a:t>
            </a:r>
            <a:endParaRPr lang="es-DO" sz="28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Rectangle 7"/>
          <p:cNvSpPr/>
          <p:nvPr userDrawn="1"/>
        </p:nvSpPr>
        <p:spPr>
          <a:xfrm>
            <a:off x="449017" y="765899"/>
            <a:ext cx="242912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DO" sz="1200" i="1" dirty="0">
                <a:latin typeface="Calibri" pitchFamily="34" charset="0"/>
                <a:cs typeface="Calibri" pitchFamily="34" charset="0"/>
              </a:rPr>
              <a:t>Garantía de Identidad y Democracia</a:t>
            </a:r>
          </a:p>
        </p:txBody>
      </p:sp>
    </p:spTree>
    <p:extLst>
      <p:ext uri="{BB962C8B-B14F-4D97-AF65-F5344CB8AC3E}">
        <p14:creationId xmlns:p14="http://schemas.microsoft.com/office/powerpoint/2010/main" val="3961741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</p:sldLayoutIdLst>
  <p:transition>
    <p:fade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7828" y="470019"/>
            <a:ext cx="2743200" cy="53838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DO" dirty="0"/>
          </a:p>
        </p:txBody>
      </p:sp>
      <p:pic>
        <p:nvPicPr>
          <p:cNvPr id="12" name="Picture 11" descr="S:\Logo JCE\LOGO_J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23551" y="366584"/>
            <a:ext cx="639550" cy="1105213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0" y="1398901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DO" sz="3200" b="1" i="1" dirty="0" smtClean="0">
                <a:latin typeface="Calibri" pitchFamily="34" charset="0"/>
                <a:cs typeface="Calibri" pitchFamily="34" charset="0"/>
              </a:rPr>
              <a:t>Junta Central Electoral</a:t>
            </a:r>
            <a:endParaRPr lang="es-DO" sz="40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1797826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DO" i="1" dirty="0" smtClean="0">
                <a:latin typeface="Calibri" pitchFamily="34" charset="0"/>
                <a:cs typeface="Calibri" pitchFamily="34" charset="0"/>
              </a:rPr>
              <a:t>Garantía de Identidad y Democracia</a:t>
            </a:r>
            <a:endParaRPr lang="es-DO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2566083"/>
            <a:ext cx="9144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D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Proceso de Escrutinio Automatizado y</a:t>
            </a:r>
          </a:p>
          <a:p>
            <a:pPr algn="ctr"/>
            <a:r>
              <a:rPr lang="es-D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Cómputo Electoral</a:t>
            </a:r>
          </a:p>
          <a:p>
            <a:pPr algn="ctr"/>
            <a:endParaRPr lang="es-DO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ctr"/>
            <a:endParaRPr lang="es-DO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D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Elecciones Generales 2016</a:t>
            </a:r>
          </a:p>
          <a:p>
            <a:pPr algn="ctr"/>
            <a:endParaRPr lang="es-DO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ctr"/>
            <a:endParaRPr lang="es-DO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DO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Enero, 2016</a:t>
            </a:r>
          </a:p>
        </p:txBody>
      </p:sp>
    </p:spTree>
    <p:extLst>
      <p:ext uri="{BB962C8B-B14F-4D97-AF65-F5344CB8AC3E}">
        <p14:creationId xmlns:p14="http://schemas.microsoft.com/office/powerpoint/2010/main" val="9857565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960365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D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Elementos de Seguridad de los equipos</a:t>
            </a:r>
          </a:p>
          <a:p>
            <a:pPr algn="ctr"/>
            <a:r>
              <a:rPr lang="es-DO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DRC</a:t>
            </a:r>
            <a:r>
              <a:rPr lang="es-DO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y </a:t>
            </a:r>
            <a:r>
              <a:rPr lang="es-DO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CVA</a:t>
            </a:r>
            <a:endParaRPr lang="es-DO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6213" y="1772453"/>
            <a:ext cx="79048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es-DO" dirty="0" smtClean="0"/>
              <a:t>Cada colegio electoral contará con una unidad USB única, que contiene las informaciones propias </a:t>
            </a:r>
            <a:r>
              <a:rPr lang="es-DO" dirty="0"/>
              <a:t>referentes del colegio </a:t>
            </a:r>
            <a:r>
              <a:rPr lang="es-DO" dirty="0" smtClean="0"/>
              <a:t>(Lista de Electores). </a:t>
            </a:r>
          </a:p>
          <a:p>
            <a:pPr marL="342900" indent="-342900" algn="just">
              <a:buFont typeface="+mj-lt"/>
              <a:buAutoNum type="arabicPeriod"/>
            </a:pPr>
            <a:endParaRPr lang="es-DO" dirty="0" smtClean="0"/>
          </a:p>
          <a:p>
            <a:pPr marL="342900" indent="-342900" algn="just">
              <a:buFont typeface="+mj-lt"/>
              <a:buAutoNum type="arabicPeriod"/>
            </a:pPr>
            <a:r>
              <a:rPr lang="es-DO" dirty="0" smtClean="0"/>
              <a:t>El presidente y el secretario del colegio electoral tendrán una tarjeta de código </a:t>
            </a:r>
            <a:r>
              <a:rPr lang="es-DO" b="1" dirty="0" smtClean="0"/>
              <a:t>QR</a:t>
            </a:r>
            <a:r>
              <a:rPr lang="es-DO" dirty="0" smtClean="0"/>
              <a:t>, que le permitirá su identificación y activación para la realización de operaciones autorizadas.</a:t>
            </a:r>
            <a:endParaRPr lang="es-DO" dirty="0"/>
          </a:p>
        </p:txBody>
      </p:sp>
      <p:grpSp>
        <p:nvGrpSpPr>
          <p:cNvPr id="11" name="Group 10"/>
          <p:cNvGrpSpPr/>
          <p:nvPr/>
        </p:nvGrpSpPr>
        <p:grpSpPr>
          <a:xfrm>
            <a:off x="3041669" y="3617309"/>
            <a:ext cx="2812200" cy="2838321"/>
            <a:chOff x="3041669" y="3617309"/>
            <a:chExt cx="2812200" cy="2838321"/>
          </a:xfrm>
        </p:grpSpPr>
        <p:pic>
          <p:nvPicPr>
            <p:cNvPr id="5" name="Imagen 32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1669" y="3617309"/>
              <a:ext cx="2812200" cy="283832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Rectangle 7"/>
            <p:cNvSpPr/>
            <p:nvPr/>
          </p:nvSpPr>
          <p:spPr>
            <a:xfrm>
              <a:off x="3601735" y="4320102"/>
              <a:ext cx="1692067" cy="58338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DO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503051" y="4320102"/>
              <a:ext cx="18894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DO" b="1" dirty="0" smtClean="0"/>
                <a:t>Tarjeta de Administrador</a:t>
              </a:r>
              <a:endParaRPr lang="es-DO" b="1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168713" y="5088048"/>
              <a:ext cx="1883121" cy="190122"/>
            </a:xfrm>
            <a:prstGeom prst="rect">
              <a:avLst/>
            </a:prstGeom>
            <a:solidFill>
              <a:srgbClr val="EAEAEA"/>
            </a:solidFill>
            <a:ln>
              <a:solidFill>
                <a:srgbClr val="EAEA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DO"/>
            </a:p>
          </p:txBody>
        </p:sp>
      </p:grpSp>
    </p:spTree>
    <p:extLst>
      <p:ext uri="{BB962C8B-B14F-4D97-AF65-F5344CB8AC3E}">
        <p14:creationId xmlns:p14="http://schemas.microsoft.com/office/powerpoint/2010/main" val="222882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60365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D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Generación de Boletines Municipales</a:t>
            </a:r>
            <a:endParaRPr lang="es-DO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8385" y="1423414"/>
            <a:ext cx="785358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DO" dirty="0" smtClean="0"/>
              <a:t>Los datos transmitidos por los equipos desde los Colegios Electorales serán recibidos por las Juntas Electorales de cada municipio, los que procederán a generar Boletines Municipales con el fin de revisión y validación por los miembros de las Juntas Electorales para la consolidación nacional de resultados.</a:t>
            </a:r>
            <a:endParaRPr lang="es-DO" dirty="0"/>
          </a:p>
        </p:txBody>
      </p:sp>
      <p:grpSp>
        <p:nvGrpSpPr>
          <p:cNvPr id="7" name="Group 6"/>
          <p:cNvGrpSpPr/>
          <p:nvPr/>
        </p:nvGrpSpPr>
        <p:grpSpPr>
          <a:xfrm>
            <a:off x="2353901" y="2850322"/>
            <a:ext cx="4661928" cy="3616379"/>
            <a:chOff x="990601" y="1219200"/>
            <a:chExt cx="7072600" cy="5486400"/>
          </a:xfrm>
        </p:grpSpPr>
        <p:pic>
          <p:nvPicPr>
            <p:cNvPr id="5" name="Picture 2" descr="S:\Elecciones 2012\1ra prueba Regional\Municipio 135-Las Charcas I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16200000">
              <a:off x="1783701" y="426100"/>
              <a:ext cx="5486400" cy="7072600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6" name="Picture 5" descr="S:\Logo JCE\LOGO_JCE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68094" y="1295400"/>
              <a:ext cx="308661" cy="533400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06099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69834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D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Flujo General del Proceso Electoral</a:t>
            </a:r>
            <a:endParaRPr lang="es-DO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78472" y="1295287"/>
            <a:ext cx="8787056" cy="2112248"/>
            <a:chOff x="157769" y="1509157"/>
            <a:chExt cx="8787056" cy="2112248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1677" y="1667593"/>
              <a:ext cx="8633148" cy="1953812"/>
            </a:xfrm>
            <a:prstGeom prst="rect">
              <a:avLst/>
            </a:prstGeom>
          </p:spPr>
        </p:pic>
        <p:sp>
          <p:nvSpPr>
            <p:cNvPr id="6" name="Oval 5"/>
            <p:cNvSpPr/>
            <p:nvPr/>
          </p:nvSpPr>
          <p:spPr>
            <a:xfrm>
              <a:off x="157769" y="1509160"/>
              <a:ext cx="307817" cy="31687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DO" dirty="0" smtClean="0">
                  <a:solidFill>
                    <a:schemeClr val="tx1"/>
                  </a:solidFill>
                  <a:latin typeface="Arial Black" panose="020B0A04020102020204" pitchFamily="34" charset="0"/>
                </a:rPr>
                <a:t>1</a:t>
              </a:r>
              <a:endParaRPr lang="es-DO" dirty="0">
                <a:solidFill>
                  <a:schemeClr val="tx1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1963094" y="1509161"/>
              <a:ext cx="307817" cy="31687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DO" dirty="0" smtClean="0">
                  <a:solidFill>
                    <a:schemeClr val="tx1"/>
                  </a:solidFill>
                  <a:latin typeface="Arial Black" panose="020B0A04020102020204" pitchFamily="34" charset="0"/>
                </a:rPr>
                <a:t>2</a:t>
              </a:r>
              <a:endParaRPr lang="es-DO" dirty="0">
                <a:solidFill>
                  <a:schemeClr val="tx1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3734642" y="1509159"/>
              <a:ext cx="307817" cy="31687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DO" dirty="0" smtClean="0">
                  <a:solidFill>
                    <a:schemeClr val="tx1"/>
                  </a:solidFill>
                  <a:latin typeface="Arial Black" panose="020B0A04020102020204" pitchFamily="34" charset="0"/>
                </a:rPr>
                <a:t>3</a:t>
              </a:r>
              <a:endParaRPr lang="es-DO" dirty="0">
                <a:solidFill>
                  <a:schemeClr val="tx1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5706789" y="1509158"/>
              <a:ext cx="307817" cy="31687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DO" dirty="0" smtClean="0">
                  <a:solidFill>
                    <a:schemeClr val="tx1"/>
                  </a:solidFill>
                  <a:latin typeface="Arial Black" panose="020B0A04020102020204" pitchFamily="34" charset="0"/>
                </a:rPr>
                <a:t>4</a:t>
              </a:r>
              <a:endParaRPr lang="es-DO" dirty="0">
                <a:solidFill>
                  <a:schemeClr val="tx1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7503061" y="1509157"/>
              <a:ext cx="307817" cy="31687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DO" dirty="0" smtClean="0">
                  <a:solidFill>
                    <a:schemeClr val="tx1"/>
                  </a:solidFill>
                  <a:latin typeface="Arial Black" panose="020B0A04020102020204" pitchFamily="34" charset="0"/>
                </a:rPr>
                <a:t>5</a:t>
              </a:r>
              <a:endParaRPr lang="es-DO" dirty="0">
                <a:solidFill>
                  <a:schemeClr val="tx1"/>
                </a:solidFill>
                <a:latin typeface="Arial Black" panose="020B0A04020102020204" pitchFamily="34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332380" y="3466383"/>
            <a:ext cx="856717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es-DO" sz="1600" dirty="0" smtClean="0"/>
              <a:t>Los equipos de Conteo de Votos Automatizados (</a:t>
            </a:r>
            <a:r>
              <a:rPr lang="es-DO" sz="1600" dirty="0" err="1" smtClean="0"/>
              <a:t>CVA</a:t>
            </a:r>
            <a:r>
              <a:rPr lang="es-DO" sz="1600" dirty="0" smtClean="0"/>
              <a:t>) instalados en los colegios electorales transmitirán los resultados del conteo de las boletas y el escaneo de las actas firmadas a la JCE.</a:t>
            </a:r>
          </a:p>
          <a:p>
            <a:pPr marL="342900" indent="-342900" algn="just">
              <a:buAutoNum type="arabicPeriod"/>
            </a:pPr>
            <a:r>
              <a:rPr lang="es-DO" sz="1600" dirty="0" smtClean="0"/>
              <a:t>Los servidores colocados en la JCE reciben las informaciones de los </a:t>
            </a:r>
            <a:r>
              <a:rPr lang="es-DO" sz="1600" dirty="0" err="1" smtClean="0"/>
              <a:t>CVA</a:t>
            </a:r>
            <a:r>
              <a:rPr lang="es-DO" sz="1600" dirty="0" smtClean="0"/>
              <a:t> de cada colegio electoral, para su distribución a las Juntas Electorales (JE).</a:t>
            </a:r>
          </a:p>
          <a:p>
            <a:pPr marL="342900" indent="-342900" algn="just">
              <a:buAutoNum type="arabicPeriod"/>
            </a:pPr>
            <a:r>
              <a:rPr lang="es-DO" sz="1600" dirty="0" smtClean="0"/>
              <a:t>En las JE de cada municipio se recibirán los resultados y las imágenes, las que serán incluidas en un boletín municipal. En caso de contingencia todos los resultados de colegios que sean recibidos físicamente en los municipios, serán escaneados y digitados en la localidad y posteriormente incluidos en un boletín.</a:t>
            </a:r>
          </a:p>
          <a:p>
            <a:pPr marL="342900" indent="-342900" algn="just">
              <a:buAutoNum type="arabicPeriod"/>
            </a:pPr>
            <a:r>
              <a:rPr lang="es-DO" sz="1600" dirty="0" smtClean="0"/>
              <a:t>Los boletines municipales, serán consolidados en la JCE para su publicación.</a:t>
            </a:r>
          </a:p>
          <a:p>
            <a:pPr marL="342900" indent="-342900" algn="just">
              <a:buAutoNum type="arabicPeriod"/>
            </a:pPr>
            <a:r>
              <a:rPr lang="es-DO" sz="1600" dirty="0" smtClean="0"/>
              <a:t>Todas las informaciones recibidas en la JCE se publicaran en los medios de comunicación y transmitidas a los Partidos Políticos.</a:t>
            </a:r>
            <a:endParaRPr lang="es-DO" sz="1600" dirty="0"/>
          </a:p>
        </p:txBody>
      </p:sp>
    </p:spTree>
    <p:extLst>
      <p:ext uri="{BB962C8B-B14F-4D97-AF65-F5344CB8AC3E}">
        <p14:creationId xmlns:p14="http://schemas.microsoft.com/office/powerpoint/2010/main" val="310274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60365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D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Publicación de Resultados y Transmisión de </a:t>
            </a:r>
          </a:p>
          <a:p>
            <a:pPr algn="ctr"/>
            <a:r>
              <a:rPr lang="es-D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 los Partidos Políticos</a:t>
            </a:r>
            <a:endParaRPr lang="es-DO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5207" y="1791362"/>
            <a:ext cx="78535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DO" dirty="0" smtClean="0"/>
              <a:t>Los datos consolidados en la JCE serán presentados a la ciudanía por los diferentes medios de comunicación radio, televisión y prensa escrita, también se publicaran en el internet.</a:t>
            </a:r>
          </a:p>
          <a:p>
            <a:pPr algn="just"/>
            <a:endParaRPr lang="es-DO" dirty="0"/>
          </a:p>
          <a:p>
            <a:pPr algn="just"/>
            <a:r>
              <a:rPr lang="es-DO" dirty="0" smtClean="0"/>
              <a:t>Estas informaciones serán compartidas de forma automática con los centros de cómputos de los partidos políticos.</a:t>
            </a:r>
            <a:endParaRPr lang="es-DO" dirty="0"/>
          </a:p>
        </p:txBody>
      </p:sp>
    </p:spTree>
    <p:extLst>
      <p:ext uri="{BB962C8B-B14F-4D97-AF65-F5344CB8AC3E}">
        <p14:creationId xmlns:p14="http://schemas.microsoft.com/office/powerpoint/2010/main" val="566001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34854" y="5206192"/>
            <a:ext cx="60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DO" sz="4400" i="1" dirty="0"/>
              <a:t>Muchas Gracias…</a:t>
            </a:r>
            <a:endParaRPr lang="es-DO" sz="4800" i="1" dirty="0"/>
          </a:p>
        </p:txBody>
      </p:sp>
    </p:spTree>
    <p:extLst>
      <p:ext uri="{BB962C8B-B14F-4D97-AF65-F5344CB8AC3E}">
        <p14:creationId xmlns:p14="http://schemas.microsoft.com/office/powerpoint/2010/main" val="30971656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960368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D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Características del Cómputo Electoral 2016</a:t>
            </a:r>
          </a:p>
        </p:txBody>
      </p:sp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914400" y="1526934"/>
            <a:ext cx="731520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buFont typeface="Franklin Gothic Medium" pitchFamily="34" charset="0"/>
              <a:buAutoNum type="arabicPeriod"/>
            </a:pPr>
            <a:r>
              <a:rPr lang="es-DO" sz="2000" dirty="0">
                <a:latin typeface="Franklin Gothic Book" pitchFamily="34" charset="0"/>
              </a:rPr>
              <a:t>Utilización de Unidades para el registro de concurrentes, donde se verificarán las huellas de los ciudadanos para la validación en el padrón electoral.</a:t>
            </a:r>
          </a:p>
          <a:p>
            <a:pPr marL="342900" indent="-342900" algn="just">
              <a:buFont typeface="Franklin Gothic Medium" pitchFamily="34" charset="0"/>
              <a:buAutoNum type="arabicPeriod"/>
            </a:pPr>
            <a:endParaRPr lang="es-DO" sz="2000" dirty="0">
              <a:latin typeface="Franklin Gothic Book" pitchFamily="34" charset="0"/>
            </a:endParaRPr>
          </a:p>
          <a:p>
            <a:pPr marL="342900" indent="-342900" algn="just">
              <a:buFont typeface="Franklin Gothic Medium" pitchFamily="34" charset="0"/>
              <a:buAutoNum type="arabicPeriod"/>
            </a:pPr>
            <a:r>
              <a:rPr lang="es-DO" sz="2000" dirty="0" smtClean="0">
                <a:latin typeface="Franklin Gothic Book" pitchFamily="34" charset="0"/>
              </a:rPr>
              <a:t>Escrutinio automatizado en los colegios electorales.</a:t>
            </a:r>
          </a:p>
          <a:p>
            <a:pPr marL="342900" indent="-342900" algn="just">
              <a:buFont typeface="Franklin Gothic Medium" pitchFamily="34" charset="0"/>
              <a:buAutoNum type="arabicPeriod"/>
            </a:pPr>
            <a:endParaRPr lang="es-DO" sz="2000" dirty="0" smtClean="0">
              <a:latin typeface="Franklin Gothic Book" pitchFamily="34" charset="0"/>
            </a:endParaRPr>
          </a:p>
          <a:p>
            <a:pPr marL="342900" indent="-342900" algn="just">
              <a:buFont typeface="Franklin Gothic Medium" pitchFamily="34" charset="0"/>
              <a:buAutoNum type="arabicPeriod"/>
            </a:pPr>
            <a:r>
              <a:rPr lang="es-DO" sz="2000" dirty="0" smtClean="0">
                <a:latin typeface="Franklin Gothic Book" pitchFamily="34" charset="0"/>
              </a:rPr>
              <a:t>Escaneo </a:t>
            </a:r>
            <a:r>
              <a:rPr lang="es-DO" sz="2000" dirty="0">
                <a:latin typeface="Franklin Gothic Book" pitchFamily="34" charset="0"/>
              </a:rPr>
              <a:t>de las Relaciones de </a:t>
            </a:r>
            <a:r>
              <a:rPr lang="es-DO" sz="2000" dirty="0" smtClean="0">
                <a:latin typeface="Franklin Gothic Book" pitchFamily="34" charset="0"/>
              </a:rPr>
              <a:t>Votación en los colegios electorales.</a:t>
            </a:r>
          </a:p>
          <a:p>
            <a:pPr marL="342900" indent="-342900" algn="just">
              <a:buFont typeface="Franklin Gothic Medium" pitchFamily="34" charset="0"/>
              <a:buAutoNum type="arabicPeriod"/>
            </a:pPr>
            <a:endParaRPr lang="es-DO" sz="2000" dirty="0" smtClean="0">
              <a:latin typeface="Franklin Gothic Book" pitchFamily="34" charset="0"/>
            </a:endParaRPr>
          </a:p>
          <a:p>
            <a:pPr marL="342900" indent="-342900" algn="just">
              <a:buFont typeface="Franklin Gothic Medium" pitchFamily="34" charset="0"/>
              <a:buAutoNum type="arabicPeriod"/>
            </a:pPr>
            <a:r>
              <a:rPr lang="es-DO" sz="2000" dirty="0">
                <a:latin typeface="Franklin Gothic Book" pitchFamily="34" charset="0"/>
              </a:rPr>
              <a:t>Transmisión inmediata de los resultados electorales de cada </a:t>
            </a:r>
            <a:r>
              <a:rPr lang="es-DO" sz="2000" dirty="0" smtClean="0">
                <a:latin typeface="Franklin Gothic Book" pitchFamily="34" charset="0"/>
              </a:rPr>
              <a:t>Colegio Electoral.</a:t>
            </a:r>
            <a:endParaRPr lang="es-DO" sz="2000" dirty="0">
              <a:latin typeface="Franklin Gothic Book" pitchFamily="34" charset="0"/>
            </a:endParaRPr>
          </a:p>
          <a:p>
            <a:pPr marL="342900" indent="-342900" algn="just">
              <a:buFont typeface="Franklin Gothic Medium" pitchFamily="34" charset="0"/>
              <a:buAutoNum type="arabicPeriod"/>
            </a:pPr>
            <a:endParaRPr lang="es-DO" sz="2000" dirty="0">
              <a:latin typeface="Franklin Gothic Book" pitchFamily="34" charset="0"/>
            </a:endParaRPr>
          </a:p>
          <a:p>
            <a:pPr marL="342900" indent="-342900" algn="just">
              <a:buFont typeface="Franklin Gothic Medium" pitchFamily="34" charset="0"/>
              <a:buAutoNum type="arabicPeriod"/>
            </a:pPr>
            <a:r>
              <a:rPr lang="es-DO" sz="2000" dirty="0" smtClean="0">
                <a:latin typeface="Franklin Gothic Book" pitchFamily="34" charset="0"/>
              </a:rPr>
              <a:t>Generación de boletines en las Juntas Electorales  de los Municipios.</a:t>
            </a:r>
          </a:p>
          <a:p>
            <a:pPr marL="342900" indent="-342900" algn="just">
              <a:buFont typeface="Franklin Gothic Medium" pitchFamily="34" charset="0"/>
              <a:buAutoNum type="arabicPeriod"/>
            </a:pPr>
            <a:endParaRPr lang="es-DO" sz="2000" dirty="0">
              <a:latin typeface="Franklin Gothic Book" pitchFamily="34" charset="0"/>
            </a:endParaRPr>
          </a:p>
          <a:p>
            <a:pPr marL="342900" indent="-342900" algn="just">
              <a:buFont typeface="Franklin Gothic Medium" pitchFamily="34" charset="0"/>
              <a:buAutoNum type="arabicPeriod"/>
            </a:pPr>
            <a:r>
              <a:rPr lang="es-DO" sz="2000" dirty="0" smtClean="0">
                <a:latin typeface="Franklin Gothic Book" pitchFamily="34" charset="0"/>
              </a:rPr>
              <a:t>Transmisión de resultados a los Partidos Políticos.</a:t>
            </a:r>
          </a:p>
          <a:p>
            <a:pPr marL="342900" indent="-342900" algn="just">
              <a:buFont typeface="Franklin Gothic Medium" pitchFamily="34" charset="0"/>
              <a:buAutoNum type="arabicPeriod"/>
            </a:pPr>
            <a:endParaRPr lang="es-DO" sz="2000" dirty="0">
              <a:latin typeface="Franklin Gothic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60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558" y="1969180"/>
            <a:ext cx="2924884" cy="39097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663" y="1969180"/>
            <a:ext cx="2576438" cy="235497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899633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D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Equipos a Instalar en cada Colegio Electoral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1751" y="4096251"/>
            <a:ext cx="30490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DO" dirty="0" smtClean="0"/>
              <a:t>1.- Dispositivo para el Registro de Concurrentes (</a:t>
            </a:r>
            <a:r>
              <a:rPr lang="es-DO" dirty="0" err="1" smtClean="0"/>
              <a:t>DRC</a:t>
            </a:r>
            <a:r>
              <a:rPr lang="es-DO" dirty="0" smtClean="0"/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88400" y="5778877"/>
            <a:ext cx="29672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DO" dirty="0" smtClean="0"/>
              <a:t>2.- Unidades de Conteo </a:t>
            </a:r>
          </a:p>
          <a:p>
            <a:pPr algn="ctr"/>
            <a:r>
              <a:rPr lang="es-DO" dirty="0" smtClean="0"/>
              <a:t>de Votos Automatizado (</a:t>
            </a:r>
            <a:r>
              <a:rPr lang="es-DO" dirty="0" err="1" smtClean="0"/>
              <a:t>CVA</a:t>
            </a:r>
            <a:r>
              <a:rPr lang="es-DO" dirty="0" smtClean="0"/>
              <a:t>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49238" y="4187774"/>
            <a:ext cx="24928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DO" dirty="0" smtClean="0"/>
              <a:t>3.- Impresora de Relaciones de </a:t>
            </a:r>
          </a:p>
          <a:p>
            <a:pPr algn="ctr"/>
            <a:r>
              <a:rPr lang="es-DO" dirty="0" smtClean="0"/>
              <a:t>Votación de Resultados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874" y="2532150"/>
            <a:ext cx="2170778" cy="1553781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26392" y="1395521"/>
            <a:ext cx="79988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DO" dirty="0"/>
              <a:t>En las Elecciones </a:t>
            </a:r>
            <a:r>
              <a:rPr lang="es-DO" dirty="0" smtClean="0"/>
              <a:t>del 2016</a:t>
            </a:r>
            <a:r>
              <a:rPr lang="es-DO" dirty="0"/>
              <a:t>, se instalaran equipos que permitirían automatizar los procesos que realizan los miembros de la mesa.</a:t>
            </a:r>
          </a:p>
          <a:p>
            <a:pPr algn="just"/>
            <a:endParaRPr lang="es-D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60368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D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Dispositivos para el Registro de Concurrentes (</a:t>
            </a:r>
            <a:r>
              <a:rPr lang="es-DO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DRC</a:t>
            </a:r>
            <a:r>
              <a:rPr lang="es-D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8923" y="1436501"/>
            <a:ext cx="8426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DO" dirty="0" smtClean="0"/>
              <a:t>Cada mesa electoral tendrá una unidad de verificación de huellas, que permitirá de forma ágil validar los datos del ciudadano en el padrón electoral.</a:t>
            </a:r>
            <a:endParaRPr lang="es-DO" dirty="0"/>
          </a:p>
        </p:txBody>
      </p:sp>
      <p:sp>
        <p:nvSpPr>
          <p:cNvPr id="7" name="TextBox 6"/>
          <p:cNvSpPr txBox="1"/>
          <p:nvPr/>
        </p:nvSpPr>
        <p:spPr>
          <a:xfrm>
            <a:off x="538386" y="4958737"/>
            <a:ext cx="29226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DO" sz="1400" b="1" dirty="0"/>
              <a:t>Dispositivos </a:t>
            </a:r>
            <a:r>
              <a:rPr lang="es-DO" sz="1400" b="1" dirty="0" smtClean="0"/>
              <a:t>Registro </a:t>
            </a:r>
            <a:r>
              <a:rPr lang="es-DO" sz="1400" b="1" dirty="0"/>
              <a:t>de Concurrentes </a:t>
            </a:r>
            <a:r>
              <a:rPr lang="es-DO" sz="1400" b="1" dirty="0" err="1"/>
              <a:t>DRC</a:t>
            </a:r>
            <a:endParaRPr lang="es-DO" sz="1400" b="1" dirty="0"/>
          </a:p>
        </p:txBody>
      </p:sp>
      <p:sp>
        <p:nvSpPr>
          <p:cNvPr id="8" name="AutoShape 2" descr="Resultado de imagen para foto del padron electoral dominican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DO"/>
          </a:p>
        </p:txBody>
      </p:sp>
      <p:sp>
        <p:nvSpPr>
          <p:cNvPr id="9" name="Rectangle 8"/>
          <p:cNvSpPr/>
          <p:nvPr/>
        </p:nvSpPr>
        <p:spPr>
          <a:xfrm rot="19023138">
            <a:off x="495322" y="3524403"/>
            <a:ext cx="511834" cy="6314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DO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5" y="2013650"/>
            <a:ext cx="4228745" cy="30268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931065" y="2111234"/>
            <a:ext cx="5127477" cy="4479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DO" sz="1600" dirty="0"/>
              <a:t>Pantalla </a:t>
            </a:r>
            <a:r>
              <a:rPr lang="es-DO" sz="1600" dirty="0" smtClean="0"/>
              <a:t>táctil 7’’ 1200 x 800</a:t>
            </a:r>
            <a:endParaRPr lang="es-DO" sz="16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DO" sz="1600" dirty="0" smtClean="0"/>
              <a:t>S. O. Android 4.4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DO" sz="1600" dirty="0" smtClean="0"/>
              <a:t>Procesador </a:t>
            </a:r>
            <a:r>
              <a:rPr lang="es-DO" sz="1600" dirty="0" err="1" smtClean="0"/>
              <a:t>ARM</a:t>
            </a:r>
            <a:r>
              <a:rPr lang="es-DO" sz="1600" dirty="0" smtClean="0"/>
              <a:t> </a:t>
            </a:r>
            <a:r>
              <a:rPr lang="es-DO" sz="1600" dirty="0" err="1" smtClean="0"/>
              <a:t>QuadCore</a:t>
            </a:r>
            <a:r>
              <a:rPr lang="es-DO" sz="1600" dirty="0" smtClean="0"/>
              <a:t> a 1.8ghz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DO" sz="1600" dirty="0" smtClean="0"/>
              <a:t>Lector de huellas FIB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DO" sz="1600" dirty="0"/>
              <a:t>Batería </a:t>
            </a:r>
            <a:r>
              <a:rPr lang="es-DO" sz="1600" dirty="0" smtClean="0"/>
              <a:t>Interna de </a:t>
            </a:r>
            <a:r>
              <a:rPr lang="es-DO" sz="1600" dirty="0"/>
              <a:t>12 horas de </a:t>
            </a:r>
            <a:r>
              <a:rPr lang="es-DO" sz="1600" dirty="0" smtClean="0"/>
              <a:t>autonomía</a:t>
            </a:r>
            <a:endParaRPr lang="es-DO" sz="16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DO" sz="1600" dirty="0" smtClean="0"/>
              <a:t>Memoria Interna 16gb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DO" sz="1600" dirty="0" smtClean="0"/>
              <a:t>Memoria externa </a:t>
            </a:r>
            <a:r>
              <a:rPr lang="es-DO" sz="1600" dirty="0" err="1" smtClean="0"/>
              <a:t>MicroSD</a:t>
            </a:r>
            <a:endParaRPr lang="es-DO" sz="1600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DO" sz="1600" dirty="0" smtClean="0"/>
              <a:t>Modem USB Externo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DO" sz="1600" dirty="0" smtClean="0"/>
              <a:t>Puertos USB 2.0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DO" sz="1600" dirty="0" smtClean="0"/>
              <a:t>Lector de códigos QR y códigos de barras de las cédulas.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DO" sz="1600" dirty="0" smtClean="0"/>
              <a:t>Peso aproximado 2.5 </a:t>
            </a:r>
            <a:r>
              <a:rPr lang="es-DO" sz="1600" dirty="0" err="1" smtClean="0"/>
              <a:t>lbs</a:t>
            </a:r>
            <a:r>
              <a:rPr lang="es-DO" sz="16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58399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60368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D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Procedimiento del Registro de </a:t>
            </a:r>
            <a:r>
              <a:rPr lang="es-DO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</a:t>
            </a:r>
            <a:r>
              <a:rPr lang="es-D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oncurrentes</a:t>
            </a:r>
          </a:p>
        </p:txBody>
      </p:sp>
      <p:pic>
        <p:nvPicPr>
          <p:cNvPr id="4" name="Imagen 51" descr="Z:\desarrollo\Republica Dominicana\2016\Entregas\ePB\Screenshots\Screenshot_2015-12-23-12-02-13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8633" y="1643590"/>
            <a:ext cx="2837898" cy="457774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298765" y="1643590"/>
            <a:ext cx="539831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DO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 la pantalla del </a:t>
            </a:r>
            <a:r>
              <a:rPr lang="es-DO" dirty="0" err="1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DRC</a:t>
            </a:r>
            <a:r>
              <a:rPr lang="es-DO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 pulsa el botón “</a:t>
            </a:r>
            <a:r>
              <a:rPr lang="es-DO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Elector de la Fila</a:t>
            </a:r>
            <a:r>
              <a:rPr lang="es-DO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DO" dirty="0" smtClean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DO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 coloca la cédula en el dispositivo de lectura.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DO" dirty="0" smtClean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DO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 </a:t>
            </a:r>
            <a:r>
              <a:rPr lang="es-DO" dirty="0" err="1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DRC</a:t>
            </a:r>
            <a:r>
              <a:rPr lang="es-DO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lee el códigos </a:t>
            </a:r>
            <a:r>
              <a:rPr lang="es-DO" dirty="0" err="1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QR</a:t>
            </a:r>
            <a:r>
              <a:rPr lang="es-DO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 presenta los datos del elector el la pantalla.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DO" dirty="0" smtClean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DO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 procede a leer la huella del elector en el dispositivo.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DO" dirty="0" smtClean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DO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 la huella concuerda, el equipo presenta en la pantalla “</a:t>
            </a:r>
            <a:r>
              <a:rPr lang="es-DO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Votante Identificado</a:t>
            </a:r>
            <a:r>
              <a:rPr lang="es-DO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y este continua con el proceso de votación, marcándose en el equipo como registrado.</a:t>
            </a:r>
            <a:endParaRPr lang="es-DO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64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3826" y="1221138"/>
            <a:ext cx="67255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D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Principales ventajas del uso de los </a:t>
            </a:r>
          </a:p>
          <a:p>
            <a:pPr algn="ctr"/>
            <a:r>
              <a:rPr lang="es-D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Dispositivos de Registro de Concurrentes (</a:t>
            </a:r>
            <a:r>
              <a:rPr lang="es-DO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DRC</a:t>
            </a:r>
            <a:r>
              <a:rPr lang="es-D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1652" y="2145767"/>
            <a:ext cx="826378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DO" sz="2000" dirty="0" smtClean="0"/>
              <a:t>Confirmación de la identidad del ciudadano con la verificación de la huella.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DO" sz="2000" dirty="0" smtClean="0"/>
              <a:t>Verificación de los datos del ciudadano de forma digital, incluyendo la foto.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DO" sz="2000" dirty="0"/>
              <a:t>Consulta de los electores que no pertenezcan al colegio electoral, del lugar donde le corresponde votar en el municipio.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DO" sz="2000" dirty="0"/>
              <a:t>Generación y transmisión del padrón de concurrentes del colegio electoral al finalizar las votaciones.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DO" sz="2000" dirty="0"/>
              <a:t>Información periódica de la concurrencia electoral.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DO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5101" y="246345"/>
            <a:ext cx="1942817" cy="1949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153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7314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D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Conteo de Votos Automatizado (</a:t>
            </a:r>
            <a:r>
              <a:rPr lang="es-DO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CVA</a:t>
            </a:r>
            <a:r>
              <a:rPr lang="es-D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14538" y="1408556"/>
            <a:ext cx="8075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DO" dirty="0" smtClean="0"/>
              <a:t>Luego del cierre de las votaciones, en los colegios electorales se procederá a realizar el conteo de las boletas mediante el proceso de Escrutinio Automatizado.</a:t>
            </a:r>
          </a:p>
          <a:p>
            <a:pPr algn="just"/>
            <a:endParaRPr lang="es-DO" dirty="0"/>
          </a:p>
          <a:p>
            <a:pPr algn="just"/>
            <a:r>
              <a:rPr lang="es-DO" dirty="0" smtClean="0"/>
              <a:t>Las principales características de este proceso son: </a:t>
            </a:r>
            <a:endParaRPr lang="es-DO" dirty="0"/>
          </a:p>
        </p:txBody>
      </p:sp>
      <p:sp>
        <p:nvSpPr>
          <p:cNvPr id="5" name="TextBox 4"/>
          <p:cNvSpPr txBox="1"/>
          <p:nvPr/>
        </p:nvSpPr>
        <p:spPr>
          <a:xfrm>
            <a:off x="3818787" y="2852511"/>
            <a:ext cx="484654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DO" dirty="0" smtClean="0"/>
              <a:t>Reconocimiento y asignación de votos de las boletas electorales.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DO" dirty="0" smtClean="0"/>
              <a:t>Adaptado al sistema electoral dominicano.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DO" dirty="0" smtClean="0"/>
              <a:t>Impresión en de Relaciones de Votación.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DO" dirty="0" smtClean="0"/>
              <a:t>Transmisión automática de resultados.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DO" dirty="0" smtClean="0"/>
              <a:t>Batería de respaldo energético.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DO" dirty="0" smtClean="0"/>
              <a:t>Escaneo y transmisión de las relaciones de votación luego de ser firmadas.</a:t>
            </a:r>
            <a:endParaRPr lang="es-DO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72" y="2457478"/>
            <a:ext cx="3304249" cy="3950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67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82616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D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Características Técnicas de las Unidades de </a:t>
            </a:r>
          </a:p>
          <a:p>
            <a:pPr algn="ctr"/>
            <a:r>
              <a:rPr lang="es-D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Conteo de Votos Automatizado (</a:t>
            </a:r>
            <a:r>
              <a:rPr lang="es-DO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CVA</a:t>
            </a:r>
            <a:r>
              <a:rPr lang="es-D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539" y="1836039"/>
            <a:ext cx="4100541" cy="41127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2103" y="2040660"/>
            <a:ext cx="484654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DO" dirty="0" smtClean="0"/>
              <a:t>Pantalla LCD táctil 8’’ 1200 x 800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DO" dirty="0"/>
              <a:t>Windows 8.1 </a:t>
            </a:r>
            <a:r>
              <a:rPr lang="es-DO" dirty="0" smtClean="0"/>
              <a:t>embebido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DO" dirty="0"/>
              <a:t>Procesador </a:t>
            </a:r>
            <a:r>
              <a:rPr lang="es-DO" dirty="0" err="1"/>
              <a:t>Atom</a:t>
            </a:r>
            <a:r>
              <a:rPr lang="es-DO" dirty="0"/>
              <a:t> </a:t>
            </a:r>
            <a:r>
              <a:rPr lang="es-DO" dirty="0" err="1"/>
              <a:t>Quadcore</a:t>
            </a:r>
            <a:r>
              <a:rPr lang="es-DO" dirty="0"/>
              <a:t> 2.0 </a:t>
            </a:r>
            <a:r>
              <a:rPr lang="es-DO" dirty="0" err="1" smtClean="0"/>
              <a:t>ghz</a:t>
            </a:r>
            <a:endParaRPr lang="es-DO" dirty="0" smtClean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DO" dirty="0" smtClean="0"/>
              <a:t>Velocidad </a:t>
            </a:r>
            <a:r>
              <a:rPr lang="es-DO" dirty="0"/>
              <a:t>escaneo 20 </a:t>
            </a:r>
            <a:r>
              <a:rPr lang="es-DO" dirty="0" smtClean="0"/>
              <a:t>ppm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DO" dirty="0"/>
              <a:t>Dúplex  200 </a:t>
            </a:r>
            <a:r>
              <a:rPr lang="es-DO" dirty="0" smtClean="0"/>
              <a:t>o </a:t>
            </a:r>
            <a:r>
              <a:rPr lang="es-DO" dirty="0"/>
              <a:t>300 </a:t>
            </a:r>
            <a:r>
              <a:rPr lang="es-DO" dirty="0" smtClean="0"/>
              <a:t>dpi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DO" dirty="0"/>
              <a:t>Memoria Interna </a:t>
            </a:r>
            <a:r>
              <a:rPr lang="es-DO" dirty="0" smtClean="0"/>
              <a:t>16gb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DO" dirty="0"/>
              <a:t>Puerto USB </a:t>
            </a:r>
            <a:r>
              <a:rPr lang="es-DO" dirty="0" smtClean="0"/>
              <a:t>2.0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DO" dirty="0"/>
              <a:t>Batería Interna con 4 horas de autonomía</a:t>
            </a:r>
          </a:p>
        </p:txBody>
      </p:sp>
    </p:spTree>
    <p:extLst>
      <p:ext uri="{BB962C8B-B14F-4D97-AF65-F5344CB8AC3E}">
        <p14:creationId xmlns:p14="http://schemas.microsoft.com/office/powerpoint/2010/main" val="2652399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45575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DO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Características Técnicas </a:t>
            </a:r>
            <a:r>
              <a:rPr lang="es-D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de las Impresoras de las Unidades de</a:t>
            </a:r>
          </a:p>
          <a:p>
            <a:pPr algn="ctr"/>
            <a:r>
              <a:rPr lang="es-D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Conteo de Votos Automatizado (</a:t>
            </a:r>
            <a:r>
              <a:rPr lang="es-DO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CVA</a:t>
            </a:r>
            <a:r>
              <a:rPr lang="es-D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588" y="1097978"/>
            <a:ext cx="4055978" cy="37073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3557" y="2447585"/>
            <a:ext cx="44209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DO" sz="2000" dirty="0" smtClean="0"/>
              <a:t>Tipo de Impresión Laser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DO" sz="2000" dirty="0"/>
              <a:t>Resolución 600 x 600 dpi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DO" sz="2000" dirty="0" smtClean="0"/>
              <a:t>Tamaño de impresión (8.5’’ x  11’’)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DO" sz="2000" dirty="0" smtClean="0"/>
              <a:t>Velocidad de Impresión 19 ppm</a:t>
            </a:r>
            <a:endParaRPr lang="es-DO" sz="2000" dirty="0"/>
          </a:p>
        </p:txBody>
      </p:sp>
    </p:spTree>
    <p:extLst>
      <p:ext uri="{BB962C8B-B14F-4D97-AF65-F5344CB8AC3E}">
        <p14:creationId xmlns:p14="http://schemas.microsoft.com/office/powerpoint/2010/main" val="35058265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1">
  <a:themeElements>
    <a:clrScheme name="Custom 1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075BDB39-A8EC-4E5E-9B16-614486F9C0E6}" vid="{C9FFDA7B-69F3-48E3-9E81-0C519911327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36722</TotalTime>
  <Words>927</Words>
  <Application>Microsoft Office PowerPoint</Application>
  <PresentationFormat>On-screen Show (4:3)</PresentationFormat>
  <Paragraphs>111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Arial Black</vt:lpstr>
      <vt:lpstr>Calibri</vt:lpstr>
      <vt:lpstr>Franklin Gothic Book</vt:lpstr>
      <vt:lpstr>Franklin Gothic Medium</vt:lpstr>
      <vt:lpstr>Times New Roman</vt:lpstr>
      <vt:lpstr>Wingdings 2</vt:lpstr>
      <vt:lpstr>Theme1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Alfredo Soler</dc:creator>
  <cp:lastModifiedBy>Alfredo Soler</cp:lastModifiedBy>
  <cp:revision>261</cp:revision>
  <cp:lastPrinted>2016-02-09T19:15:42Z</cp:lastPrinted>
  <dcterms:created xsi:type="dcterms:W3CDTF">2015-11-19T13:59:40Z</dcterms:created>
  <dcterms:modified xsi:type="dcterms:W3CDTF">2016-02-11T18:51:40Z</dcterms:modified>
</cp:coreProperties>
</file>