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15" r:id="rId2"/>
    <p:sldId id="351" r:id="rId3"/>
    <p:sldId id="361" r:id="rId4"/>
    <p:sldId id="352" r:id="rId5"/>
    <p:sldId id="354" r:id="rId6"/>
    <p:sldId id="355" r:id="rId7"/>
    <p:sldId id="356" r:id="rId8"/>
    <p:sldId id="365" r:id="rId9"/>
    <p:sldId id="366" r:id="rId10"/>
    <p:sldId id="358" r:id="rId11"/>
    <p:sldId id="359" r:id="rId12"/>
    <p:sldId id="360" r:id="rId13"/>
    <p:sldId id="363" r:id="rId14"/>
    <p:sldId id="286" r:id="rId15"/>
  </p:sldIdLst>
  <p:sldSz cx="9144000" cy="6858000" type="screen4x3"/>
  <p:notesSz cx="7010400" cy="92964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996214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099992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8156007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:\Logo JCE\Presentacion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:\Logo JCE\LOGO_J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9863"/>
            <a:ext cx="485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/>
          <p:nvPr/>
        </p:nvSpPr>
        <p:spPr>
          <a:xfrm>
            <a:off x="889000" y="550863"/>
            <a:ext cx="2565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sz="2000" b="1" i="1" dirty="0">
                <a:latin typeface="Calibri" pitchFamily="34" charset="0"/>
                <a:cs typeface="Calibri" pitchFamily="34" charset="0"/>
              </a:rPr>
              <a:t>Junta Central Electoral</a:t>
            </a:r>
            <a:endParaRPr lang="es-DO" sz="28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881063" y="795338"/>
            <a:ext cx="242887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sz="1200" i="1" dirty="0">
                <a:latin typeface="Calibri" pitchFamily="34" charset="0"/>
                <a:cs typeface="Calibri" pitchFamily="34" charset="0"/>
              </a:rPr>
              <a:t>Garantía de Identidad y Democracia</a:t>
            </a:r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0688294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87050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536118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870978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0675222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3850752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800" dirty="0"/>
          </a:p>
        </p:txBody>
      </p:sp>
    </p:spTree>
    <p:extLst>
      <p:ext uri="{BB962C8B-B14F-4D97-AF65-F5344CB8AC3E}">
        <p14:creationId xmlns:p14="http://schemas.microsoft.com/office/powerpoint/2010/main" val="24618279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366913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7602473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DO" dirty="0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5267439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1325B801-A4CC-4E16-87E6-902B6D840939}" type="datetimeFigureOut">
              <a:rPr lang="es-DO" smtClean="0"/>
              <a:pPr/>
              <a:t>11/02/2016</a:t>
            </a:fld>
            <a:endParaRPr lang="es-DO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endParaRPr lang="es-D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fld id="{208B467C-4B25-4F71-BCBF-22663B4C1846}" type="slidenum">
              <a:rPr lang="es-DO" smtClean="0"/>
              <a:pPr/>
              <a:t>‹#›</a:t>
            </a:fld>
            <a:endParaRPr lang="es-DO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S:\Logo JCE\LOGO_JCE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436" y="482602"/>
            <a:ext cx="284964" cy="49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6"/>
          <p:cNvSpPr txBox="1"/>
          <p:nvPr userDrawn="1"/>
        </p:nvSpPr>
        <p:spPr>
          <a:xfrm>
            <a:off x="488448" y="529694"/>
            <a:ext cx="25658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sz="2000" b="1" i="1" dirty="0">
                <a:latin typeface="Calibri" pitchFamily="34" charset="0"/>
                <a:cs typeface="Calibri" pitchFamily="34" charset="0"/>
              </a:rPr>
              <a:t>Junta Central Electoral</a:t>
            </a:r>
            <a:endParaRPr lang="es-DO" sz="28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7"/>
          <p:cNvSpPr/>
          <p:nvPr userDrawn="1"/>
        </p:nvSpPr>
        <p:spPr>
          <a:xfrm>
            <a:off x="449017" y="765899"/>
            <a:ext cx="2429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sz="1200" i="1" dirty="0">
                <a:latin typeface="Calibri" pitchFamily="34" charset="0"/>
                <a:cs typeface="Calibri" pitchFamily="34" charset="0"/>
              </a:rPr>
              <a:t>Garantía de Identidad y Democracia</a:t>
            </a:r>
          </a:p>
        </p:txBody>
      </p:sp>
    </p:spTree>
    <p:extLst>
      <p:ext uri="{BB962C8B-B14F-4D97-AF65-F5344CB8AC3E}">
        <p14:creationId xmlns:p14="http://schemas.microsoft.com/office/powerpoint/2010/main" val="396174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828" y="470019"/>
            <a:ext cx="2743200" cy="5383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2" name="Picture 11" descr="S:\Logo JCE\LOGO_J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551" y="366584"/>
            <a:ext cx="639550" cy="11052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13989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200" b="1" i="1" dirty="0" smtClean="0">
                <a:latin typeface="Calibri" pitchFamily="34" charset="0"/>
                <a:cs typeface="Calibri" pitchFamily="34" charset="0"/>
              </a:rPr>
              <a:t>Junta Central Electoral</a:t>
            </a:r>
            <a:endParaRPr lang="es-DO" sz="4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7978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DO" i="1" dirty="0" smtClean="0">
                <a:latin typeface="Calibri" pitchFamily="34" charset="0"/>
                <a:cs typeface="Calibri" pitchFamily="34" charset="0"/>
              </a:rPr>
              <a:t>Garantía de Identidad y Democracia</a:t>
            </a:r>
            <a:endParaRPr lang="es-DO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56608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Proceso de Escrutinio Automatizado y</a:t>
            </a:r>
          </a:p>
          <a:p>
            <a:pPr algn="ctr"/>
            <a:r>
              <a:rPr lang="es-D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Cómputo Electoral</a:t>
            </a:r>
          </a:p>
          <a:p>
            <a:pPr algn="ctr"/>
            <a:endParaRPr lang="es-D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es-D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D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Elecciones Generales 2016</a:t>
            </a:r>
          </a:p>
          <a:p>
            <a:pPr algn="ctr"/>
            <a:endParaRPr lang="es-D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es-D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D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Enero, 2016</a:t>
            </a:r>
          </a:p>
        </p:txBody>
      </p:sp>
    </p:spTree>
    <p:extLst>
      <p:ext uri="{BB962C8B-B14F-4D97-AF65-F5344CB8AC3E}">
        <p14:creationId xmlns:p14="http://schemas.microsoft.com/office/powerpoint/2010/main" val="985756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603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Elementos de Seguridad de los equipos</a:t>
            </a:r>
          </a:p>
          <a:p>
            <a:pPr algn="ctr"/>
            <a:r>
              <a:rPr lang="es-D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DRC</a:t>
            </a:r>
            <a:r>
              <a:rPr lang="es-D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y </a:t>
            </a:r>
            <a:r>
              <a:rPr lang="es-D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CVA</a:t>
            </a:r>
            <a:endParaRPr lang="es-D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213" y="1772453"/>
            <a:ext cx="7904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DO" dirty="0" smtClean="0"/>
              <a:t>Cada colegio electoral contará con una unidad USB única, que contiene las informaciones propias </a:t>
            </a:r>
            <a:r>
              <a:rPr lang="es-DO" dirty="0"/>
              <a:t>referentes del colegio </a:t>
            </a:r>
            <a:r>
              <a:rPr lang="es-DO" dirty="0" smtClean="0"/>
              <a:t>(Lista de Electores). </a:t>
            </a:r>
          </a:p>
          <a:p>
            <a:pPr marL="342900" indent="-342900" algn="just">
              <a:buFont typeface="+mj-lt"/>
              <a:buAutoNum type="arabicPeriod"/>
            </a:pPr>
            <a:endParaRPr lang="es-DO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DO" dirty="0" smtClean="0"/>
              <a:t>El presidente y el secretario del colegio electoral tendrán una tarjeta de código </a:t>
            </a:r>
            <a:r>
              <a:rPr lang="es-DO" b="1" dirty="0" smtClean="0"/>
              <a:t>QR</a:t>
            </a:r>
            <a:r>
              <a:rPr lang="es-DO" dirty="0" smtClean="0"/>
              <a:t>, que le permitirá su identificación y activación para la realización de operaciones autorizadas.</a:t>
            </a:r>
            <a:endParaRPr lang="es-DO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1669" y="3617309"/>
            <a:ext cx="2812200" cy="2838321"/>
            <a:chOff x="3041669" y="3617309"/>
            <a:chExt cx="2812200" cy="2838321"/>
          </a:xfrm>
        </p:grpSpPr>
        <p:pic>
          <p:nvPicPr>
            <p:cNvPr id="5" name="Imagen 3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9" y="3617309"/>
              <a:ext cx="2812200" cy="28383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3601735" y="4320102"/>
              <a:ext cx="1692067" cy="5833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3051" y="4320102"/>
              <a:ext cx="1889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DO" b="1" dirty="0" smtClean="0"/>
                <a:t>Tarjeta de Administrador</a:t>
              </a:r>
              <a:endParaRPr lang="es-DO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68713" y="5088048"/>
              <a:ext cx="1883121" cy="190122"/>
            </a:xfrm>
            <a:prstGeom prst="rect">
              <a:avLst/>
            </a:prstGeom>
            <a:solidFill>
              <a:srgbClr val="EAEAEA"/>
            </a:solidFill>
            <a:ln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</p:grpSp>
    </p:spTree>
    <p:extLst>
      <p:ext uri="{BB962C8B-B14F-4D97-AF65-F5344CB8AC3E}">
        <p14:creationId xmlns:p14="http://schemas.microsoft.com/office/powerpoint/2010/main" val="22288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036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Generación de Boletines Municipales</a:t>
            </a:r>
            <a:endParaRPr lang="es-D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385" y="1423414"/>
            <a:ext cx="7853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dirty="0" smtClean="0"/>
              <a:t>Los datos transmitidos por los equipos desde los Colegios Electorales serán recibidos por las Juntas Electorales de cada municipio, los que procederán a generar Boletines Municipales con el fin de revisión y validación por los miembros de las Juntas Electorales para la consolidación nacional de resultados.</a:t>
            </a:r>
            <a:endParaRPr lang="es-DO" dirty="0"/>
          </a:p>
        </p:txBody>
      </p:sp>
      <p:grpSp>
        <p:nvGrpSpPr>
          <p:cNvPr id="7" name="Group 6"/>
          <p:cNvGrpSpPr/>
          <p:nvPr/>
        </p:nvGrpSpPr>
        <p:grpSpPr>
          <a:xfrm>
            <a:off x="2353901" y="2850322"/>
            <a:ext cx="4661928" cy="3616379"/>
            <a:chOff x="990601" y="1219200"/>
            <a:chExt cx="7072600" cy="5486400"/>
          </a:xfrm>
        </p:grpSpPr>
        <p:pic>
          <p:nvPicPr>
            <p:cNvPr id="5" name="Picture 2" descr="S:\Elecciones 2012\1ra prueba Regional\Municipio 135-Las Charcas 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1783701" y="426100"/>
              <a:ext cx="5486400" cy="70726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S:\Logo JCE\LOGO_J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8094" y="1295400"/>
              <a:ext cx="308661" cy="533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09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698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Flujo General del Proceso Electoral</a:t>
            </a:r>
            <a:endParaRPr lang="es-D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8472" y="1295287"/>
            <a:ext cx="8787056" cy="2112248"/>
            <a:chOff x="157769" y="1509157"/>
            <a:chExt cx="8787056" cy="21122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77" y="1667593"/>
              <a:ext cx="8633148" cy="195381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57769" y="1509160"/>
              <a:ext cx="307817" cy="316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1</a:t>
              </a:r>
              <a:endParaRPr lang="es-DO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63094" y="1509161"/>
              <a:ext cx="307817" cy="316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2</a:t>
              </a:r>
              <a:endParaRPr lang="es-DO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734642" y="1509159"/>
              <a:ext cx="307817" cy="316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3</a:t>
              </a:r>
              <a:endParaRPr lang="es-DO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706789" y="1509158"/>
              <a:ext cx="307817" cy="316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4</a:t>
              </a:r>
              <a:endParaRPr lang="es-DO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03061" y="1509157"/>
              <a:ext cx="307817" cy="3168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5</a:t>
              </a:r>
              <a:endParaRPr lang="es-DO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2380" y="3466383"/>
            <a:ext cx="8567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DO" sz="1600" dirty="0" smtClean="0"/>
              <a:t>Los equipos de Conteo de Votos Automatizados (</a:t>
            </a:r>
            <a:r>
              <a:rPr lang="es-DO" sz="1600" dirty="0" err="1" smtClean="0"/>
              <a:t>CVA</a:t>
            </a:r>
            <a:r>
              <a:rPr lang="es-DO" sz="1600" dirty="0" smtClean="0"/>
              <a:t>) instalados en los colegios electorales transmitirán los resultados del conteo de las boletas y el escaneo de las actas firmadas a la JCE.</a:t>
            </a:r>
          </a:p>
          <a:p>
            <a:pPr marL="342900" indent="-342900" algn="just">
              <a:buAutoNum type="arabicPeriod"/>
            </a:pPr>
            <a:r>
              <a:rPr lang="es-DO" sz="1600" dirty="0" smtClean="0"/>
              <a:t>Los servidores colocados en la JCE reciben las informaciones de los </a:t>
            </a:r>
            <a:r>
              <a:rPr lang="es-DO" sz="1600" dirty="0" err="1" smtClean="0"/>
              <a:t>CVA</a:t>
            </a:r>
            <a:r>
              <a:rPr lang="es-DO" sz="1600" dirty="0" smtClean="0"/>
              <a:t> de cada colegio electoral, para su distribución a las Juntas Electorales (JE).</a:t>
            </a:r>
          </a:p>
          <a:p>
            <a:pPr marL="342900" indent="-342900" algn="just">
              <a:buAutoNum type="arabicPeriod"/>
            </a:pPr>
            <a:r>
              <a:rPr lang="es-DO" sz="1600" dirty="0" smtClean="0"/>
              <a:t>En las JE de cada municipio se recibirán los resultados y las imágenes, las que serán incluidas en un boletín municipal. En caso de contingencia todos los resultados de colegios que sean recibidos físicamente en los municipios, serán escaneados y digitados en la localidad y posteriormente incluidos en un boletín.</a:t>
            </a:r>
          </a:p>
          <a:p>
            <a:pPr marL="342900" indent="-342900" algn="just">
              <a:buAutoNum type="arabicPeriod"/>
            </a:pPr>
            <a:r>
              <a:rPr lang="es-DO" sz="1600" dirty="0" smtClean="0"/>
              <a:t>Los boletines municipales, serán consolidados en la JCE para su publicación.</a:t>
            </a:r>
          </a:p>
          <a:p>
            <a:pPr marL="342900" indent="-342900" algn="just">
              <a:buAutoNum type="arabicPeriod"/>
            </a:pPr>
            <a:r>
              <a:rPr lang="es-DO" sz="1600" dirty="0" smtClean="0"/>
              <a:t>Todas las informaciones recibidas en la JCE se publicaran en los medios de comunicación y transmitidas a los Partidos Políticos.</a:t>
            </a:r>
            <a:endParaRPr lang="es-DO" sz="1600" dirty="0"/>
          </a:p>
        </p:txBody>
      </p:sp>
    </p:spTree>
    <p:extLst>
      <p:ext uri="{BB962C8B-B14F-4D97-AF65-F5344CB8AC3E}">
        <p14:creationId xmlns:p14="http://schemas.microsoft.com/office/powerpoint/2010/main" val="31027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036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Publicación de Resultados y Transmisión de </a:t>
            </a:r>
          </a:p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los Partidos Políticos</a:t>
            </a:r>
            <a:endParaRPr lang="es-D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207" y="1791362"/>
            <a:ext cx="7853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dirty="0" smtClean="0"/>
              <a:t>Los datos consolidados en la JCE serán presentados a la ciudanía por los diferentes medios de comunicación radio, televisión y prensa escrita, también se publicaran en el internet.</a:t>
            </a:r>
          </a:p>
          <a:p>
            <a:pPr algn="just"/>
            <a:endParaRPr lang="es-DO" dirty="0"/>
          </a:p>
          <a:p>
            <a:pPr algn="just"/>
            <a:r>
              <a:rPr lang="es-DO" dirty="0" smtClean="0"/>
              <a:t>Estas informaciones serán compartidas de forma automática con los centros de cómputos de los partidos políticos.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5660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4854" y="5206192"/>
            <a:ext cx="60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400" i="1" dirty="0"/>
              <a:t>Muchas Gracias…</a:t>
            </a:r>
            <a:endParaRPr lang="es-DO" sz="4800" i="1" dirty="0"/>
          </a:p>
        </p:txBody>
      </p:sp>
    </p:spTree>
    <p:extLst>
      <p:ext uri="{BB962C8B-B14F-4D97-AF65-F5344CB8AC3E}">
        <p14:creationId xmlns:p14="http://schemas.microsoft.com/office/powerpoint/2010/main" val="3097165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603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Características del Cómputo Electoral 2016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14400" y="1526934"/>
            <a:ext cx="7315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Franklin Gothic Medium" pitchFamily="34" charset="0"/>
              <a:buAutoNum type="arabicPeriod"/>
            </a:pPr>
            <a:r>
              <a:rPr lang="es-DO" sz="2000" dirty="0">
                <a:latin typeface="Franklin Gothic Book" pitchFamily="34" charset="0"/>
              </a:rPr>
              <a:t>Utilización de Unidades para el registro de concurrentes, donde se verificarán las huellas de los ciudadanos para la validación en el padrón electoral.</a:t>
            </a:r>
          </a:p>
          <a:p>
            <a:pPr marL="342900" indent="-342900" algn="just">
              <a:buFont typeface="Franklin Gothic Medium" pitchFamily="34" charset="0"/>
              <a:buAutoNum type="arabicPeriod"/>
            </a:pPr>
            <a:endParaRPr lang="es-DO" sz="2000" dirty="0">
              <a:latin typeface="Franklin Gothic Book" pitchFamily="34" charset="0"/>
            </a:endParaRPr>
          </a:p>
          <a:p>
            <a:pPr marL="342900" indent="-342900" algn="just">
              <a:buFont typeface="Franklin Gothic Medium" pitchFamily="34" charset="0"/>
              <a:buAutoNum type="arabicPeriod"/>
            </a:pPr>
            <a:r>
              <a:rPr lang="es-DO" sz="2000" dirty="0" smtClean="0">
                <a:latin typeface="Franklin Gothic Book" pitchFamily="34" charset="0"/>
              </a:rPr>
              <a:t>Escrutinio automatizado en los colegios electorales.</a:t>
            </a:r>
          </a:p>
          <a:p>
            <a:pPr marL="342900" indent="-342900" algn="just">
              <a:buFont typeface="Franklin Gothic Medium" pitchFamily="34" charset="0"/>
              <a:buAutoNum type="arabicPeriod"/>
            </a:pPr>
            <a:endParaRPr lang="es-DO" sz="2000" dirty="0" smtClean="0">
              <a:latin typeface="Franklin Gothic Book" pitchFamily="34" charset="0"/>
            </a:endParaRPr>
          </a:p>
          <a:p>
            <a:pPr marL="342900" indent="-342900" algn="just">
              <a:buFont typeface="Franklin Gothic Medium" pitchFamily="34" charset="0"/>
              <a:buAutoNum type="arabicPeriod"/>
            </a:pPr>
            <a:r>
              <a:rPr lang="es-DO" sz="2000" dirty="0" smtClean="0">
                <a:latin typeface="Franklin Gothic Book" pitchFamily="34" charset="0"/>
              </a:rPr>
              <a:t>Escaneo </a:t>
            </a:r>
            <a:r>
              <a:rPr lang="es-DO" sz="2000" dirty="0">
                <a:latin typeface="Franklin Gothic Book" pitchFamily="34" charset="0"/>
              </a:rPr>
              <a:t>de las Relaciones de </a:t>
            </a:r>
            <a:r>
              <a:rPr lang="es-DO" sz="2000" dirty="0" smtClean="0">
                <a:latin typeface="Franklin Gothic Book" pitchFamily="34" charset="0"/>
              </a:rPr>
              <a:t>Votación en los colegios electorales.</a:t>
            </a:r>
          </a:p>
          <a:p>
            <a:pPr marL="342900" indent="-342900" algn="just">
              <a:buFont typeface="Franklin Gothic Medium" pitchFamily="34" charset="0"/>
              <a:buAutoNum type="arabicPeriod"/>
            </a:pPr>
            <a:endParaRPr lang="es-DO" sz="2000" dirty="0" smtClean="0">
              <a:latin typeface="Franklin Gothic Book" pitchFamily="34" charset="0"/>
            </a:endParaRPr>
          </a:p>
          <a:p>
            <a:pPr marL="342900" indent="-342900" algn="just">
              <a:buFont typeface="Franklin Gothic Medium" pitchFamily="34" charset="0"/>
              <a:buAutoNum type="arabicPeriod"/>
            </a:pPr>
            <a:r>
              <a:rPr lang="es-DO" sz="2000" dirty="0">
                <a:latin typeface="Franklin Gothic Book" pitchFamily="34" charset="0"/>
              </a:rPr>
              <a:t>Transmisión inmediata de los resultados electorales de cada </a:t>
            </a:r>
            <a:r>
              <a:rPr lang="es-DO" sz="2000" dirty="0" smtClean="0">
                <a:latin typeface="Franklin Gothic Book" pitchFamily="34" charset="0"/>
              </a:rPr>
              <a:t>Colegio Electoral.</a:t>
            </a:r>
            <a:endParaRPr lang="es-DO" sz="2000" dirty="0">
              <a:latin typeface="Franklin Gothic Book" pitchFamily="34" charset="0"/>
            </a:endParaRPr>
          </a:p>
          <a:p>
            <a:pPr marL="342900" indent="-342900" algn="just">
              <a:buFont typeface="Franklin Gothic Medium" pitchFamily="34" charset="0"/>
              <a:buAutoNum type="arabicPeriod"/>
            </a:pPr>
            <a:endParaRPr lang="es-DO" sz="2000" dirty="0">
              <a:latin typeface="Franklin Gothic Book" pitchFamily="34" charset="0"/>
            </a:endParaRPr>
          </a:p>
          <a:p>
            <a:pPr marL="342900" indent="-342900" algn="just">
              <a:buFont typeface="Franklin Gothic Medium" pitchFamily="34" charset="0"/>
              <a:buAutoNum type="arabicPeriod"/>
            </a:pPr>
            <a:r>
              <a:rPr lang="es-DO" sz="2000" dirty="0" smtClean="0">
                <a:latin typeface="Franklin Gothic Book" pitchFamily="34" charset="0"/>
              </a:rPr>
              <a:t>Generación de boletines en las Juntas Electorales  de los Municipios.</a:t>
            </a:r>
          </a:p>
          <a:p>
            <a:pPr marL="342900" indent="-342900" algn="just">
              <a:buFont typeface="Franklin Gothic Medium" pitchFamily="34" charset="0"/>
              <a:buAutoNum type="arabicPeriod"/>
            </a:pPr>
            <a:endParaRPr lang="es-DO" sz="2000" dirty="0">
              <a:latin typeface="Franklin Gothic Book" pitchFamily="34" charset="0"/>
            </a:endParaRPr>
          </a:p>
          <a:p>
            <a:pPr marL="342900" indent="-342900" algn="just">
              <a:buFont typeface="Franklin Gothic Medium" pitchFamily="34" charset="0"/>
              <a:buAutoNum type="arabicPeriod"/>
            </a:pPr>
            <a:r>
              <a:rPr lang="es-DO" sz="2000" dirty="0" smtClean="0">
                <a:latin typeface="Franklin Gothic Book" pitchFamily="34" charset="0"/>
              </a:rPr>
              <a:t>Transmisión de resultados a los Partidos Políticos.</a:t>
            </a:r>
          </a:p>
          <a:p>
            <a:pPr marL="342900" indent="-342900" algn="just">
              <a:buFont typeface="Franklin Gothic Medium" pitchFamily="34" charset="0"/>
              <a:buAutoNum type="arabicPeriod"/>
            </a:pPr>
            <a:endParaRPr lang="es-DO" sz="20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58" y="1969180"/>
            <a:ext cx="2924884" cy="3909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63" y="1969180"/>
            <a:ext cx="2576438" cy="2354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996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Equipos a Instalar en cada Colegio Electoral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751" y="4096251"/>
            <a:ext cx="3049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dirty="0" smtClean="0"/>
              <a:t>1.- Dispositivo para el Registro de Concurrentes (</a:t>
            </a:r>
            <a:r>
              <a:rPr lang="es-DO" dirty="0" err="1" smtClean="0"/>
              <a:t>DRC</a:t>
            </a:r>
            <a:r>
              <a:rPr lang="es-DO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400" y="5778877"/>
            <a:ext cx="2967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dirty="0" smtClean="0"/>
              <a:t>2.- Unidades de Conteo </a:t>
            </a:r>
          </a:p>
          <a:p>
            <a:pPr algn="ctr"/>
            <a:r>
              <a:rPr lang="es-DO" dirty="0" smtClean="0"/>
              <a:t>de Votos Automatizado (</a:t>
            </a:r>
            <a:r>
              <a:rPr lang="es-DO" dirty="0" err="1" smtClean="0"/>
              <a:t>CVA</a:t>
            </a:r>
            <a:r>
              <a:rPr lang="es-DO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9238" y="4187774"/>
            <a:ext cx="2492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dirty="0" smtClean="0"/>
              <a:t>3.- Impresora de Relaciones de </a:t>
            </a:r>
          </a:p>
          <a:p>
            <a:pPr algn="ctr"/>
            <a:r>
              <a:rPr lang="es-DO" dirty="0" smtClean="0"/>
              <a:t>Votación de Resultados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4" y="2532150"/>
            <a:ext cx="2170778" cy="15537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6392" y="1395521"/>
            <a:ext cx="7998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dirty="0"/>
              <a:t>En las Elecciones </a:t>
            </a:r>
            <a:r>
              <a:rPr lang="es-DO" dirty="0" smtClean="0"/>
              <a:t>del 2016</a:t>
            </a:r>
            <a:r>
              <a:rPr lang="es-DO" dirty="0"/>
              <a:t>, se instalaran equipos que permitirían automatizar los procesos que realizan los miembros de la mesa.</a:t>
            </a:r>
          </a:p>
          <a:p>
            <a:pPr algn="just"/>
            <a:endParaRPr lang="es-D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03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Dispositivos para el Registro de Concurrentes (</a:t>
            </a:r>
            <a:r>
              <a:rPr lang="es-DO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DRC</a:t>
            </a:r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923" y="1436501"/>
            <a:ext cx="842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dirty="0" smtClean="0"/>
              <a:t>Cada mesa electoral tendrá una unidad de verificación de huellas, que permitirá de forma ágil validar los datos del ciudadano en el padrón electoral.</a:t>
            </a:r>
            <a:endParaRPr lang="es-DO" dirty="0"/>
          </a:p>
        </p:txBody>
      </p:sp>
      <p:sp>
        <p:nvSpPr>
          <p:cNvPr id="7" name="TextBox 6"/>
          <p:cNvSpPr txBox="1"/>
          <p:nvPr/>
        </p:nvSpPr>
        <p:spPr>
          <a:xfrm>
            <a:off x="538386" y="4958737"/>
            <a:ext cx="292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400" b="1" dirty="0"/>
              <a:t>Dispositivos </a:t>
            </a:r>
            <a:r>
              <a:rPr lang="es-DO" sz="1400" b="1" dirty="0" smtClean="0"/>
              <a:t>Registro </a:t>
            </a:r>
            <a:r>
              <a:rPr lang="es-DO" sz="1400" b="1" dirty="0"/>
              <a:t>de Concurrentes </a:t>
            </a:r>
            <a:r>
              <a:rPr lang="es-DO" sz="1400" b="1" dirty="0" err="1"/>
              <a:t>DRC</a:t>
            </a:r>
            <a:endParaRPr lang="es-DO" sz="1400" b="1" dirty="0"/>
          </a:p>
        </p:txBody>
      </p:sp>
      <p:sp>
        <p:nvSpPr>
          <p:cNvPr id="8" name="AutoShape 2" descr="Resultado de imagen para foto del padron electoral dominic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9" name="Rectangle 8"/>
          <p:cNvSpPr/>
          <p:nvPr/>
        </p:nvSpPr>
        <p:spPr>
          <a:xfrm rot="19023138">
            <a:off x="495322" y="3524403"/>
            <a:ext cx="511834" cy="63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013650"/>
            <a:ext cx="4228745" cy="30268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31065" y="2111234"/>
            <a:ext cx="5127477" cy="4479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/>
              <a:t>Pantalla </a:t>
            </a:r>
            <a:r>
              <a:rPr lang="es-DO" sz="1600" dirty="0" smtClean="0"/>
              <a:t>táctil 7’’ 1200 x 800</a:t>
            </a:r>
            <a:endParaRPr lang="es-DO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 smtClean="0"/>
              <a:t>S. O. Android 4.4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 smtClean="0"/>
              <a:t>Procesador </a:t>
            </a:r>
            <a:r>
              <a:rPr lang="es-DO" sz="1600" dirty="0" err="1" smtClean="0"/>
              <a:t>ARM</a:t>
            </a:r>
            <a:r>
              <a:rPr lang="es-DO" sz="1600" dirty="0" smtClean="0"/>
              <a:t> </a:t>
            </a:r>
            <a:r>
              <a:rPr lang="es-DO" sz="1600" dirty="0" err="1" smtClean="0"/>
              <a:t>QuadCore</a:t>
            </a:r>
            <a:r>
              <a:rPr lang="es-DO" sz="1600" dirty="0" smtClean="0"/>
              <a:t> a 1.8ghz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 smtClean="0"/>
              <a:t>Lector de huellas FIB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/>
              <a:t>Batería </a:t>
            </a:r>
            <a:r>
              <a:rPr lang="es-DO" sz="1600" dirty="0" smtClean="0"/>
              <a:t>Interna de </a:t>
            </a:r>
            <a:r>
              <a:rPr lang="es-DO" sz="1600" dirty="0"/>
              <a:t>12 horas de </a:t>
            </a:r>
            <a:r>
              <a:rPr lang="es-DO" sz="1600" dirty="0" smtClean="0"/>
              <a:t>autonomía</a:t>
            </a:r>
            <a:endParaRPr lang="es-DO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 smtClean="0"/>
              <a:t>Memoria Interna 16gb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 smtClean="0"/>
              <a:t>Memoria externa </a:t>
            </a:r>
            <a:r>
              <a:rPr lang="es-DO" sz="1600" dirty="0" err="1" smtClean="0"/>
              <a:t>MicroSD</a:t>
            </a:r>
            <a:endParaRPr lang="es-DO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 smtClean="0"/>
              <a:t>Modem USB Externo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 smtClean="0"/>
              <a:t>Puertos USB 2.0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 smtClean="0"/>
              <a:t>Lector de códigos QR y códigos de barras de las cédulas.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00" dirty="0" smtClean="0"/>
              <a:t>Peso aproximado 2.5 </a:t>
            </a:r>
            <a:r>
              <a:rPr lang="es-DO" sz="1600" dirty="0" err="1" smtClean="0"/>
              <a:t>lbs</a:t>
            </a:r>
            <a:r>
              <a:rPr lang="es-DO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3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603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Procedimiento del Registro de </a:t>
            </a:r>
            <a:r>
              <a:rPr lang="es-D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oncurrentes</a:t>
            </a:r>
          </a:p>
        </p:txBody>
      </p:sp>
      <p:pic>
        <p:nvPicPr>
          <p:cNvPr id="4" name="Imagen 51" descr="Z:\desarrollo\Republica Dominicana\2016\Entregas\ePB\Screenshots\Screenshot_2015-12-23-12-02-1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33" y="1643590"/>
            <a:ext cx="2837898" cy="45777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98765" y="1643590"/>
            <a:ext cx="53983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DO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pantalla del </a:t>
            </a:r>
            <a:r>
              <a:rPr lang="es-DO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DRC</a:t>
            </a:r>
            <a:r>
              <a:rPr lang="es-DO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pulsa el botón “</a:t>
            </a:r>
            <a:r>
              <a:rPr lang="es-DO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Elector de la Fila</a:t>
            </a:r>
            <a:r>
              <a:rPr lang="es-DO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DO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DO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coloca la cédula en el dispositivo de lectura.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DO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DO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DO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DRC</a:t>
            </a:r>
            <a:r>
              <a:rPr lang="es-DO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lee el códigos </a:t>
            </a:r>
            <a:r>
              <a:rPr lang="es-DO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s-DO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presenta los datos del elector el la pantalla.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DO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DO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procede a leer la huella del elector en el dispositivo.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DO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DO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la huella concuerda, el equipo presenta en la pantalla “</a:t>
            </a:r>
            <a:r>
              <a:rPr lang="es-DO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Votante Identificado</a:t>
            </a:r>
            <a:r>
              <a:rPr lang="es-DO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y este continua con el proceso de votación, marcándose en el equipo como registrado.</a:t>
            </a:r>
            <a:endParaRPr lang="es-D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26" y="1221138"/>
            <a:ext cx="672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Principales ventajas del uso de los </a:t>
            </a:r>
          </a:p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Dispositivos de Registro de Concurrentes (</a:t>
            </a:r>
            <a:r>
              <a:rPr lang="es-DO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DRC</a:t>
            </a:r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652" y="2145767"/>
            <a:ext cx="82637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2000" dirty="0" smtClean="0"/>
              <a:t>Confirmación de la identidad del ciudadano con la verificación de la huella.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2000" dirty="0" smtClean="0"/>
              <a:t>Verificación de los datos del ciudadano de forma digital, incluyendo la foto.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2000" dirty="0"/>
              <a:t>Consulta de los electores que no pertenezcan al colegio electoral, del lugar donde le corresponde votar en el municipio.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2000" dirty="0"/>
              <a:t>Generación y transmisión del padrón de concurrentes del colegio electoral al finalizar las votaciones.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2000" dirty="0"/>
              <a:t>Información periódica de la concurrencia electoral.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DO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01" y="246345"/>
            <a:ext cx="1942817" cy="19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31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Conteo de Votos Automatizado (</a:t>
            </a:r>
            <a:r>
              <a:rPr lang="es-DO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CVA</a:t>
            </a:r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538" y="1408556"/>
            <a:ext cx="807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dirty="0" smtClean="0"/>
              <a:t>Luego del cierre de las votaciones, en los colegios electorales se procederá a realizar el conteo de las boletas mediante el proceso de Escrutinio Automatizado.</a:t>
            </a:r>
          </a:p>
          <a:p>
            <a:pPr algn="just"/>
            <a:endParaRPr lang="es-DO" dirty="0"/>
          </a:p>
          <a:p>
            <a:pPr algn="just"/>
            <a:r>
              <a:rPr lang="es-DO" dirty="0" smtClean="0"/>
              <a:t>Las principales características de este proceso son: </a:t>
            </a:r>
            <a:endParaRPr lang="es-DO" dirty="0"/>
          </a:p>
        </p:txBody>
      </p:sp>
      <p:sp>
        <p:nvSpPr>
          <p:cNvPr id="5" name="TextBox 4"/>
          <p:cNvSpPr txBox="1"/>
          <p:nvPr/>
        </p:nvSpPr>
        <p:spPr>
          <a:xfrm>
            <a:off x="3818787" y="2852511"/>
            <a:ext cx="48465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 smtClean="0"/>
              <a:t>Reconocimiento y asignación de votos de las boletas electorales.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 smtClean="0"/>
              <a:t>Adaptado al sistema electoral dominicano.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 smtClean="0"/>
              <a:t>Impresión en de Relaciones de Votación.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 smtClean="0"/>
              <a:t>Transmisión automática de resultados.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 smtClean="0"/>
              <a:t>Batería de respaldo energético.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 smtClean="0"/>
              <a:t>Escaneo y transmisión de las relaciones de votación luego de ser firmadas.</a:t>
            </a:r>
            <a:endParaRPr lang="es-D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2" y="2457478"/>
            <a:ext cx="3304249" cy="39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26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Características Técnicas de las Unidades de </a:t>
            </a:r>
          </a:p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Conteo de Votos Automatizado (</a:t>
            </a:r>
            <a:r>
              <a:rPr lang="es-DO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CVA</a:t>
            </a:r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39" y="1836039"/>
            <a:ext cx="4100541" cy="4112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03" y="2040660"/>
            <a:ext cx="48465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 smtClean="0"/>
              <a:t>Pantalla LCD táctil 8’’ 1200 x 800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/>
              <a:t>Windows 8.1 </a:t>
            </a:r>
            <a:r>
              <a:rPr lang="es-DO" dirty="0" smtClean="0"/>
              <a:t>embebido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/>
              <a:t>Procesador </a:t>
            </a:r>
            <a:r>
              <a:rPr lang="es-DO" dirty="0" err="1"/>
              <a:t>Atom</a:t>
            </a:r>
            <a:r>
              <a:rPr lang="es-DO" dirty="0"/>
              <a:t> </a:t>
            </a:r>
            <a:r>
              <a:rPr lang="es-DO" dirty="0" err="1"/>
              <a:t>Quadcore</a:t>
            </a:r>
            <a:r>
              <a:rPr lang="es-DO" dirty="0"/>
              <a:t> 2.0 </a:t>
            </a:r>
            <a:r>
              <a:rPr lang="es-DO" dirty="0" err="1" smtClean="0"/>
              <a:t>ghz</a:t>
            </a:r>
            <a:endParaRPr lang="es-DO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 smtClean="0"/>
              <a:t>Velocidad </a:t>
            </a:r>
            <a:r>
              <a:rPr lang="es-DO" dirty="0"/>
              <a:t>escaneo 20 </a:t>
            </a:r>
            <a:r>
              <a:rPr lang="es-DO" dirty="0" smtClean="0"/>
              <a:t>ppm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/>
              <a:t>Dúplex  200 </a:t>
            </a:r>
            <a:r>
              <a:rPr lang="es-DO" dirty="0" smtClean="0"/>
              <a:t>o </a:t>
            </a:r>
            <a:r>
              <a:rPr lang="es-DO" dirty="0"/>
              <a:t>300 </a:t>
            </a:r>
            <a:r>
              <a:rPr lang="es-DO" dirty="0" smtClean="0"/>
              <a:t>dpi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/>
              <a:t>Memoria Interna </a:t>
            </a:r>
            <a:r>
              <a:rPr lang="es-DO" dirty="0" smtClean="0"/>
              <a:t>16gb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/>
              <a:t>Puerto USB </a:t>
            </a:r>
            <a:r>
              <a:rPr lang="es-DO" dirty="0" smtClean="0"/>
              <a:t>2.0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/>
              <a:t>Batería Interna con 4 horas de autonomía</a:t>
            </a:r>
          </a:p>
        </p:txBody>
      </p:sp>
    </p:spTree>
    <p:extLst>
      <p:ext uri="{BB962C8B-B14F-4D97-AF65-F5344CB8AC3E}">
        <p14:creationId xmlns:p14="http://schemas.microsoft.com/office/powerpoint/2010/main" val="265239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55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Características Técnicas </a:t>
            </a:r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 las Impresoras de las Unidades de</a:t>
            </a:r>
          </a:p>
          <a:p>
            <a:pPr algn="ctr"/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Conteo de Votos Automatizado (</a:t>
            </a:r>
            <a:r>
              <a:rPr lang="es-DO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CVA</a:t>
            </a:r>
            <a:r>
              <a:rPr lang="es-D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8" y="1097978"/>
            <a:ext cx="4055978" cy="3707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57" y="2447585"/>
            <a:ext cx="4420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2000" dirty="0" smtClean="0"/>
              <a:t>Tipo de Impresión Laser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2000" dirty="0"/>
              <a:t>Resolución 600 x 600 dpi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2000" dirty="0" smtClean="0"/>
              <a:t>Tamaño de impresión (8.5’’ x  11’’)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2000" dirty="0" smtClean="0"/>
              <a:t>Velocidad de Impresión 19 ppm</a:t>
            </a:r>
            <a:endParaRPr lang="es-DO" sz="2000" dirty="0"/>
          </a:p>
        </p:txBody>
      </p:sp>
    </p:spTree>
    <p:extLst>
      <p:ext uri="{BB962C8B-B14F-4D97-AF65-F5344CB8AC3E}">
        <p14:creationId xmlns:p14="http://schemas.microsoft.com/office/powerpoint/2010/main" val="3505826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5BDB39-A8EC-4E5E-9B16-614486F9C0E6}" vid="{C9FFDA7B-69F3-48E3-9E81-0C51991132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36722</TotalTime>
  <Words>927</Words>
  <Application>Microsoft Office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Franklin Gothic Book</vt:lpstr>
      <vt:lpstr>Franklin Gothic Medium</vt:lpstr>
      <vt:lpstr>Times New Roman</vt:lpstr>
      <vt:lpstr>Wingdings 2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Alfredo Soler</dc:creator>
  <cp:lastModifiedBy>Alfredo Soler</cp:lastModifiedBy>
  <cp:revision>261</cp:revision>
  <cp:lastPrinted>2016-02-09T19:15:42Z</cp:lastPrinted>
  <dcterms:created xsi:type="dcterms:W3CDTF">2015-11-19T13:59:40Z</dcterms:created>
  <dcterms:modified xsi:type="dcterms:W3CDTF">2016-02-11T18:51:40Z</dcterms:modified>
</cp:coreProperties>
</file>