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handoutMasterIdLst>
    <p:handoutMasterId r:id="rId28"/>
  </p:handoutMasterIdLst>
  <p:sldIdLst>
    <p:sldId id="315" r:id="rId2"/>
    <p:sldId id="351" r:id="rId3"/>
    <p:sldId id="352" r:id="rId4"/>
    <p:sldId id="353" r:id="rId5"/>
    <p:sldId id="355" r:id="rId6"/>
    <p:sldId id="354" r:id="rId7"/>
    <p:sldId id="362" r:id="rId8"/>
    <p:sldId id="357" r:id="rId9"/>
    <p:sldId id="356" r:id="rId10"/>
    <p:sldId id="372" r:id="rId11"/>
    <p:sldId id="373" r:id="rId12"/>
    <p:sldId id="358" r:id="rId13"/>
    <p:sldId id="359" r:id="rId14"/>
    <p:sldId id="366" r:id="rId15"/>
    <p:sldId id="374" r:id="rId16"/>
    <p:sldId id="360" r:id="rId17"/>
    <p:sldId id="361" r:id="rId18"/>
    <p:sldId id="375" r:id="rId19"/>
    <p:sldId id="376" r:id="rId20"/>
    <p:sldId id="377" r:id="rId21"/>
    <p:sldId id="367" r:id="rId22"/>
    <p:sldId id="368" r:id="rId23"/>
    <p:sldId id="369" r:id="rId24"/>
    <p:sldId id="370" r:id="rId25"/>
    <p:sldId id="371" r:id="rId26"/>
    <p:sldId id="286" r:id="rId27"/>
  </p:sldIdLst>
  <p:sldSz cx="9144000" cy="6858000" type="screen4x3"/>
  <p:notesSz cx="7010400" cy="92964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15" autoAdjust="0"/>
    <p:restoredTop sz="94660"/>
  </p:normalViewPr>
  <p:slideViewPr>
    <p:cSldViewPr snapToGrid="0">
      <p:cViewPr varScale="1">
        <p:scale>
          <a:sx n="112" d="100"/>
          <a:sy n="112" d="100"/>
        </p:scale>
        <p:origin x="78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DB4F4B4-86A7-49AB-8539-62D9EAD39A13}" type="datetimeFigureOut">
              <a:rPr lang="en-US" smtClean="0"/>
              <a:pPr/>
              <a:t>2/11/2016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61EC48E-0CE9-455B-883F-AB0E1E4258D6}" type="slidenum">
              <a:rPr lang="en-US" smtClean="0"/>
              <a:pPr/>
              <a:t>‹#›</a:t>
            </a:fld>
            <a:endParaRPr lang="en-US"/>
          </a:p>
        </p:txBody>
      </p:sp>
    </p:spTree>
    <p:extLst>
      <p:ext uri="{BB962C8B-B14F-4D97-AF65-F5344CB8AC3E}">
        <p14:creationId xmlns:p14="http://schemas.microsoft.com/office/powerpoint/2010/main" val="331373825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fld id="{1325B801-A4CC-4E16-87E6-902B6D840939}" type="datetimeFigureOut">
              <a:rPr lang="es-DO" smtClean="0"/>
              <a:pPr/>
              <a:t>11/02/2016</a:t>
            </a:fld>
            <a:endParaRPr lang="es-DO" dirty="0"/>
          </a:p>
        </p:txBody>
      </p:sp>
      <p:sp>
        <p:nvSpPr>
          <p:cNvPr id="6" name="Footer Placeholder 1"/>
          <p:cNvSpPr>
            <a:spLocks noGrp="1"/>
          </p:cNvSpPr>
          <p:nvPr>
            <p:ph type="ftr" sz="quarter" idx="11"/>
          </p:nvPr>
        </p:nvSpPr>
        <p:spPr/>
        <p:txBody>
          <a:bodyPr/>
          <a:lstStyle>
            <a:lvl1pPr>
              <a:defRPr/>
            </a:lvl1pPr>
          </a:lstStyle>
          <a:p>
            <a:endParaRPr lang="es-DO" dirty="0"/>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fld id="{208B467C-4B25-4F71-BCBF-22663B4C1846}" type="slidenum">
              <a:rPr lang="es-DO" smtClean="0"/>
              <a:pPr/>
              <a:t>‹#›</a:t>
            </a:fld>
            <a:endParaRPr lang="es-DO" dirty="0"/>
          </a:p>
        </p:txBody>
      </p:sp>
    </p:spTree>
    <p:extLst>
      <p:ext uri="{BB962C8B-B14F-4D97-AF65-F5344CB8AC3E}">
        <p14:creationId xmlns:p14="http://schemas.microsoft.com/office/powerpoint/2010/main" val="299621468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fld id="{1325B801-A4CC-4E16-87E6-902B6D840939}" type="datetimeFigureOut">
              <a:rPr lang="es-DO" smtClean="0"/>
              <a:pPr/>
              <a:t>11/02/2016</a:t>
            </a:fld>
            <a:endParaRPr lang="es-DO" dirty="0"/>
          </a:p>
        </p:txBody>
      </p:sp>
      <p:sp>
        <p:nvSpPr>
          <p:cNvPr id="5" name="Footer Placeholder 27"/>
          <p:cNvSpPr>
            <a:spLocks noGrp="1"/>
          </p:cNvSpPr>
          <p:nvPr>
            <p:ph type="ftr" sz="quarter" idx="11"/>
          </p:nvPr>
        </p:nvSpPr>
        <p:spPr/>
        <p:txBody>
          <a:bodyPr/>
          <a:lstStyle>
            <a:lvl1pPr>
              <a:defRPr/>
            </a:lvl1pPr>
          </a:lstStyle>
          <a:p>
            <a:endParaRPr lang="es-DO" dirty="0"/>
          </a:p>
        </p:txBody>
      </p:sp>
      <p:sp>
        <p:nvSpPr>
          <p:cNvPr id="6" name="Slide Number Placeholder 4"/>
          <p:cNvSpPr>
            <a:spLocks noGrp="1"/>
          </p:cNvSpPr>
          <p:nvPr>
            <p:ph type="sldNum" sz="quarter" idx="12"/>
          </p:nvPr>
        </p:nvSpPr>
        <p:spPr/>
        <p:txBody>
          <a:bodyPr/>
          <a:lstStyle>
            <a:lvl1pPr>
              <a:defRPr/>
            </a:lvl1pPr>
          </a:lstStyle>
          <a:p>
            <a:fld id="{208B467C-4B25-4F71-BCBF-22663B4C1846}" type="slidenum">
              <a:rPr lang="es-DO" smtClean="0"/>
              <a:pPr/>
              <a:t>‹#›</a:t>
            </a:fld>
            <a:endParaRPr lang="es-DO" dirty="0"/>
          </a:p>
        </p:txBody>
      </p:sp>
    </p:spTree>
    <p:extLst>
      <p:ext uri="{BB962C8B-B14F-4D97-AF65-F5344CB8AC3E}">
        <p14:creationId xmlns:p14="http://schemas.microsoft.com/office/powerpoint/2010/main" val="109999236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325B801-A4CC-4E16-87E6-902B6D840939}" type="datetimeFigureOut">
              <a:rPr lang="es-DO" smtClean="0"/>
              <a:pPr/>
              <a:t>11/02/2016</a:t>
            </a:fld>
            <a:endParaRPr lang="es-DO" dirty="0"/>
          </a:p>
        </p:txBody>
      </p:sp>
      <p:sp>
        <p:nvSpPr>
          <p:cNvPr id="5" name="Footer Placeholder 4"/>
          <p:cNvSpPr>
            <a:spLocks noGrp="1"/>
          </p:cNvSpPr>
          <p:nvPr>
            <p:ph type="ftr" sz="quarter" idx="11"/>
          </p:nvPr>
        </p:nvSpPr>
        <p:spPr/>
        <p:txBody>
          <a:bodyPr/>
          <a:lstStyle>
            <a:lvl1pPr>
              <a:defRPr/>
            </a:lvl1pPr>
          </a:lstStyle>
          <a:p>
            <a:endParaRPr lang="es-DO" dirty="0"/>
          </a:p>
        </p:txBody>
      </p:sp>
      <p:sp>
        <p:nvSpPr>
          <p:cNvPr id="6" name="Slide Number Placeholder 5"/>
          <p:cNvSpPr>
            <a:spLocks noGrp="1"/>
          </p:cNvSpPr>
          <p:nvPr>
            <p:ph type="sldNum" sz="quarter" idx="12"/>
          </p:nvPr>
        </p:nvSpPr>
        <p:spPr/>
        <p:txBody>
          <a:bodyPr/>
          <a:lstStyle>
            <a:lvl1pPr>
              <a:defRPr/>
            </a:lvl1pPr>
          </a:lstStyle>
          <a:p>
            <a:fld id="{208B467C-4B25-4F71-BCBF-22663B4C1846}" type="slidenum">
              <a:rPr lang="es-DO" smtClean="0"/>
              <a:pPr/>
              <a:t>‹#›</a:t>
            </a:fld>
            <a:endParaRPr lang="es-DO" dirty="0"/>
          </a:p>
        </p:txBody>
      </p:sp>
    </p:spTree>
    <p:extLst>
      <p:ext uri="{BB962C8B-B14F-4D97-AF65-F5344CB8AC3E}">
        <p14:creationId xmlns:p14="http://schemas.microsoft.com/office/powerpoint/2010/main" val="181560073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2" name="Picture 6" descr="S:\Logo JCE\Presentacion powerpoin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Picture 2" descr="S:\Logo JCE\LOGO_JCE.JPG"/>
          <p:cNvPicPr>
            <a:picLocks noChangeAspect="1" noChangeArrowheads="1"/>
          </p:cNvPicPr>
          <p:nvPr/>
        </p:nvPicPr>
        <p:blipFill>
          <a:blip r:embed="rId3" cstate="print"/>
          <a:srcRect/>
          <a:stretch>
            <a:fillRect/>
          </a:stretch>
        </p:blipFill>
        <p:spPr bwMode="auto">
          <a:xfrm>
            <a:off x="457200" y="169863"/>
            <a:ext cx="485775" cy="838200"/>
          </a:xfrm>
          <a:prstGeom prst="rect">
            <a:avLst/>
          </a:prstGeom>
          <a:noFill/>
          <a:ln w="9525">
            <a:noFill/>
            <a:miter lim="800000"/>
            <a:headEnd/>
            <a:tailEnd/>
          </a:ln>
        </p:spPr>
      </p:pic>
      <p:sp>
        <p:nvSpPr>
          <p:cNvPr id="4" name="TextBox 6"/>
          <p:cNvSpPr txBox="1"/>
          <p:nvPr/>
        </p:nvSpPr>
        <p:spPr>
          <a:xfrm>
            <a:off x="889000" y="550863"/>
            <a:ext cx="2565400" cy="400050"/>
          </a:xfrm>
          <a:prstGeom prst="rect">
            <a:avLst/>
          </a:prstGeom>
          <a:noFill/>
        </p:spPr>
        <p:txBody>
          <a:bodyPr wrap="none">
            <a:spAutoFit/>
          </a:bodyPr>
          <a:lstStyle/>
          <a:p>
            <a:pPr fontAlgn="auto">
              <a:spcBef>
                <a:spcPts val="0"/>
              </a:spcBef>
              <a:spcAft>
                <a:spcPts val="0"/>
              </a:spcAft>
              <a:defRPr/>
            </a:pPr>
            <a:r>
              <a:rPr lang="es-DO" sz="2000" b="1" i="1" dirty="0">
                <a:latin typeface="Calibri" pitchFamily="34" charset="0"/>
                <a:cs typeface="Calibri" pitchFamily="34" charset="0"/>
              </a:rPr>
              <a:t>Junta Central Electoral</a:t>
            </a:r>
            <a:endParaRPr lang="es-DO" sz="2800" b="1" i="1" dirty="0">
              <a:latin typeface="Calibri" pitchFamily="34" charset="0"/>
              <a:cs typeface="Calibri" pitchFamily="34" charset="0"/>
            </a:endParaRPr>
          </a:p>
        </p:txBody>
      </p:sp>
      <p:sp>
        <p:nvSpPr>
          <p:cNvPr id="5" name="Rectangle 7"/>
          <p:cNvSpPr/>
          <p:nvPr/>
        </p:nvSpPr>
        <p:spPr>
          <a:xfrm>
            <a:off x="881063" y="795338"/>
            <a:ext cx="2428875" cy="277812"/>
          </a:xfrm>
          <a:prstGeom prst="rect">
            <a:avLst/>
          </a:prstGeom>
        </p:spPr>
        <p:txBody>
          <a:bodyPr wrap="none">
            <a:spAutoFit/>
          </a:bodyPr>
          <a:lstStyle/>
          <a:p>
            <a:pPr algn="ctr" fontAlgn="auto">
              <a:spcBef>
                <a:spcPts val="0"/>
              </a:spcBef>
              <a:spcAft>
                <a:spcPts val="0"/>
              </a:spcAft>
              <a:defRPr/>
            </a:pPr>
            <a:r>
              <a:rPr lang="es-DO" sz="1200" i="1" dirty="0">
                <a:latin typeface="Calibri" pitchFamily="34" charset="0"/>
                <a:cs typeface="Calibri" pitchFamily="34" charset="0"/>
              </a:rPr>
              <a:t>Garantía de Identidad y Democracia</a:t>
            </a:r>
          </a:p>
        </p:txBody>
      </p:sp>
      <p:sp>
        <p:nvSpPr>
          <p:cNvPr id="6" name="Straight Connector 12"/>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Slide Number Placeholder 4"/>
          <p:cNvSpPr>
            <a:spLocks noGrp="1"/>
          </p:cNvSpPr>
          <p:nvPr>
            <p:ph type="sldNum" sz="quarter" idx="10"/>
          </p:nvPr>
        </p:nvSpPr>
        <p:spPr/>
        <p:txBody>
          <a:bodyPr/>
          <a:lstStyle>
            <a:lvl1pPr>
              <a:defRPr/>
            </a:lvl1pPr>
          </a:lstStyle>
          <a:p>
            <a:fld id="{208B467C-4B25-4F71-BCBF-22663B4C1846}" type="slidenum">
              <a:rPr lang="es-DO" smtClean="0"/>
              <a:pPr/>
              <a:t>‹#›</a:t>
            </a:fld>
            <a:endParaRPr lang="es-DO" dirty="0"/>
          </a:p>
        </p:txBody>
      </p:sp>
    </p:spTree>
    <p:extLst>
      <p:ext uri="{BB962C8B-B14F-4D97-AF65-F5344CB8AC3E}">
        <p14:creationId xmlns:p14="http://schemas.microsoft.com/office/powerpoint/2010/main" val="306882946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1325B801-A4CC-4E16-87E6-902B6D840939}" type="datetimeFigureOut">
              <a:rPr lang="es-DO" smtClean="0"/>
              <a:pPr/>
              <a:t>11/02/2016</a:t>
            </a:fld>
            <a:endParaRPr lang="es-DO" dirty="0"/>
          </a:p>
        </p:txBody>
      </p:sp>
      <p:sp>
        <p:nvSpPr>
          <p:cNvPr id="3" name="Rectangle 5"/>
          <p:cNvSpPr>
            <a:spLocks noGrp="1" noChangeArrowheads="1"/>
          </p:cNvSpPr>
          <p:nvPr>
            <p:ph type="ftr" sz="quarter" idx="11"/>
          </p:nvPr>
        </p:nvSpPr>
        <p:spPr/>
        <p:txBody>
          <a:bodyPr/>
          <a:lstStyle>
            <a:lvl1pPr>
              <a:defRPr/>
            </a:lvl1pPr>
          </a:lstStyle>
          <a:p>
            <a:endParaRPr lang="es-DO" dirty="0"/>
          </a:p>
        </p:txBody>
      </p:sp>
      <p:sp>
        <p:nvSpPr>
          <p:cNvPr id="4" name="Rectangle 6"/>
          <p:cNvSpPr>
            <a:spLocks noGrp="1" noChangeArrowheads="1"/>
          </p:cNvSpPr>
          <p:nvPr>
            <p:ph type="sldNum" sz="quarter" idx="12"/>
          </p:nvPr>
        </p:nvSpPr>
        <p:spPr/>
        <p:txBody>
          <a:bodyPr/>
          <a:lstStyle>
            <a:lvl1pPr>
              <a:defRPr/>
            </a:lvl1pPr>
          </a:lstStyle>
          <a:p>
            <a:fld id="{208B467C-4B25-4F71-BCBF-22663B4C1846}" type="slidenum">
              <a:rPr lang="es-DO" smtClean="0"/>
              <a:pPr/>
              <a:t>‹#›</a:t>
            </a:fld>
            <a:endParaRPr lang="es-DO" dirty="0"/>
          </a:p>
        </p:txBody>
      </p:sp>
    </p:spTree>
    <p:extLst>
      <p:ext uri="{BB962C8B-B14F-4D97-AF65-F5344CB8AC3E}">
        <p14:creationId xmlns:p14="http://schemas.microsoft.com/office/powerpoint/2010/main" val="28705057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fld id="{1325B801-A4CC-4E16-87E6-902B6D840939}" type="datetimeFigureOut">
              <a:rPr lang="es-DO" smtClean="0"/>
              <a:pPr/>
              <a:t>11/02/2016</a:t>
            </a:fld>
            <a:endParaRPr lang="es-DO" dirty="0"/>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endParaRPr lang="es-DO" dirty="0"/>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fld id="{208B467C-4B25-4F71-BCBF-22663B4C1846}" type="slidenum">
              <a:rPr lang="es-DO" smtClean="0"/>
              <a:pPr/>
              <a:t>‹#›</a:t>
            </a:fld>
            <a:endParaRPr lang="es-DO" dirty="0"/>
          </a:p>
        </p:txBody>
      </p:sp>
    </p:spTree>
    <p:extLst>
      <p:ext uri="{BB962C8B-B14F-4D97-AF65-F5344CB8AC3E}">
        <p14:creationId xmlns:p14="http://schemas.microsoft.com/office/powerpoint/2010/main" val="45361189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fld id="{1325B801-A4CC-4E16-87E6-902B6D840939}" type="datetimeFigureOut">
              <a:rPr lang="es-DO" smtClean="0"/>
              <a:pPr/>
              <a:t>11/02/2016</a:t>
            </a:fld>
            <a:endParaRPr lang="es-DO" dirty="0"/>
          </a:p>
        </p:txBody>
      </p:sp>
      <p:sp>
        <p:nvSpPr>
          <p:cNvPr id="7" name="Footer Placeholder 10"/>
          <p:cNvSpPr>
            <a:spLocks noGrp="1"/>
          </p:cNvSpPr>
          <p:nvPr>
            <p:ph type="ftr" sz="quarter" idx="11"/>
          </p:nvPr>
        </p:nvSpPr>
        <p:spPr/>
        <p:txBody>
          <a:bodyPr/>
          <a:lstStyle>
            <a:lvl1pPr>
              <a:defRPr/>
            </a:lvl1pPr>
          </a:lstStyle>
          <a:p>
            <a:endParaRPr lang="es-DO" dirty="0"/>
          </a:p>
        </p:txBody>
      </p:sp>
      <p:sp>
        <p:nvSpPr>
          <p:cNvPr id="9" name="Slide Number Placeholder 15"/>
          <p:cNvSpPr>
            <a:spLocks noGrp="1"/>
          </p:cNvSpPr>
          <p:nvPr>
            <p:ph type="sldNum" sz="quarter" idx="12"/>
          </p:nvPr>
        </p:nvSpPr>
        <p:spPr/>
        <p:txBody>
          <a:bodyPr/>
          <a:lstStyle>
            <a:lvl1pPr>
              <a:defRPr/>
            </a:lvl1pPr>
          </a:lstStyle>
          <a:p>
            <a:fld id="{208B467C-4B25-4F71-BCBF-22663B4C1846}" type="slidenum">
              <a:rPr lang="es-DO" smtClean="0"/>
              <a:pPr/>
              <a:t>‹#›</a:t>
            </a:fld>
            <a:endParaRPr lang="es-DO" dirty="0"/>
          </a:p>
        </p:txBody>
      </p:sp>
    </p:spTree>
    <p:extLst>
      <p:ext uri="{BB962C8B-B14F-4D97-AF65-F5344CB8AC3E}">
        <p14:creationId xmlns:p14="http://schemas.microsoft.com/office/powerpoint/2010/main" val="18709781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fld id="{1325B801-A4CC-4E16-87E6-902B6D840939}" type="datetimeFigureOut">
              <a:rPr lang="es-DO" smtClean="0"/>
              <a:pPr/>
              <a:t>11/02/2016</a:t>
            </a:fld>
            <a:endParaRPr lang="es-DO" dirty="0"/>
          </a:p>
        </p:txBody>
      </p:sp>
      <p:sp>
        <p:nvSpPr>
          <p:cNvPr id="6" name="Footer Placeholder 27"/>
          <p:cNvSpPr>
            <a:spLocks noGrp="1"/>
          </p:cNvSpPr>
          <p:nvPr>
            <p:ph type="ftr" sz="quarter" idx="11"/>
          </p:nvPr>
        </p:nvSpPr>
        <p:spPr/>
        <p:txBody>
          <a:bodyPr/>
          <a:lstStyle>
            <a:lvl1pPr>
              <a:defRPr/>
            </a:lvl1pPr>
          </a:lstStyle>
          <a:p>
            <a:endParaRPr lang="es-DO" dirty="0"/>
          </a:p>
        </p:txBody>
      </p:sp>
      <p:sp>
        <p:nvSpPr>
          <p:cNvPr id="7" name="Slide Number Placeholder 4"/>
          <p:cNvSpPr>
            <a:spLocks noGrp="1"/>
          </p:cNvSpPr>
          <p:nvPr>
            <p:ph type="sldNum" sz="quarter" idx="12"/>
          </p:nvPr>
        </p:nvSpPr>
        <p:spPr/>
        <p:txBody>
          <a:bodyPr/>
          <a:lstStyle>
            <a:lvl1pPr>
              <a:defRPr/>
            </a:lvl1pPr>
          </a:lstStyle>
          <a:p>
            <a:fld id="{208B467C-4B25-4F71-BCBF-22663B4C1846}" type="slidenum">
              <a:rPr lang="es-DO" smtClean="0"/>
              <a:pPr/>
              <a:t>‹#›</a:t>
            </a:fld>
            <a:endParaRPr lang="es-DO" dirty="0"/>
          </a:p>
        </p:txBody>
      </p:sp>
    </p:spTree>
    <p:extLst>
      <p:ext uri="{BB962C8B-B14F-4D97-AF65-F5344CB8AC3E}">
        <p14:creationId xmlns:p14="http://schemas.microsoft.com/office/powerpoint/2010/main" val="306752221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fld id="{1325B801-A4CC-4E16-87E6-902B6D840939}" type="datetimeFigureOut">
              <a:rPr lang="es-DO" smtClean="0"/>
              <a:pPr/>
              <a:t>11/02/2016</a:t>
            </a:fld>
            <a:endParaRPr lang="es-DO" dirty="0"/>
          </a:p>
        </p:txBody>
      </p:sp>
      <p:sp>
        <p:nvSpPr>
          <p:cNvPr id="9" name="Footer Placeholder 5"/>
          <p:cNvSpPr>
            <a:spLocks noGrp="1"/>
          </p:cNvSpPr>
          <p:nvPr>
            <p:ph type="ftr" sz="quarter" idx="11"/>
          </p:nvPr>
        </p:nvSpPr>
        <p:spPr/>
        <p:txBody>
          <a:bodyPr/>
          <a:lstStyle>
            <a:lvl1pPr>
              <a:defRPr/>
            </a:lvl1pPr>
          </a:lstStyle>
          <a:p>
            <a:endParaRPr lang="es-DO" dirty="0"/>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fld id="{208B467C-4B25-4F71-BCBF-22663B4C1846}" type="slidenum">
              <a:rPr lang="es-DO" smtClean="0"/>
              <a:pPr/>
              <a:t>‹#›</a:t>
            </a:fld>
            <a:endParaRPr lang="es-DO" dirty="0"/>
          </a:p>
        </p:txBody>
      </p:sp>
    </p:spTree>
    <p:extLst>
      <p:ext uri="{BB962C8B-B14F-4D97-AF65-F5344CB8AC3E}">
        <p14:creationId xmlns:p14="http://schemas.microsoft.com/office/powerpoint/2010/main" val="338507529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fld id="{1325B801-A4CC-4E16-87E6-902B6D840939}" type="datetimeFigureOut">
              <a:rPr lang="es-DO" smtClean="0"/>
              <a:pPr/>
              <a:t>11/02/2016</a:t>
            </a:fld>
            <a:endParaRPr lang="es-DO" dirty="0"/>
          </a:p>
        </p:txBody>
      </p:sp>
      <p:sp>
        <p:nvSpPr>
          <p:cNvPr id="4" name="Footer Placeholder 27"/>
          <p:cNvSpPr>
            <a:spLocks noGrp="1"/>
          </p:cNvSpPr>
          <p:nvPr>
            <p:ph type="ftr" sz="quarter" idx="11"/>
          </p:nvPr>
        </p:nvSpPr>
        <p:spPr/>
        <p:txBody>
          <a:bodyPr/>
          <a:lstStyle>
            <a:lvl1pPr>
              <a:defRPr/>
            </a:lvl1pPr>
          </a:lstStyle>
          <a:p>
            <a:endParaRPr lang="es-DO" dirty="0"/>
          </a:p>
        </p:txBody>
      </p:sp>
      <p:sp>
        <p:nvSpPr>
          <p:cNvPr id="5" name="Slide Number Placeholder 4"/>
          <p:cNvSpPr>
            <a:spLocks noGrp="1"/>
          </p:cNvSpPr>
          <p:nvPr>
            <p:ph type="sldNum" sz="quarter" idx="12"/>
          </p:nvPr>
        </p:nvSpPr>
        <p:spPr/>
        <p:txBody>
          <a:bodyPr/>
          <a:lstStyle>
            <a:lvl1pPr>
              <a:defRPr/>
            </a:lvl1pPr>
          </a:lstStyle>
          <a:p>
            <a:fld id="{208B467C-4B25-4F71-BCBF-22663B4C1846}" type="slidenum">
              <a:rPr lang="es-DO" smtClean="0"/>
              <a:pPr/>
              <a:t>‹#›</a:t>
            </a:fld>
            <a:endParaRPr lang="es-DO" dirty="0"/>
          </a:p>
        </p:txBody>
      </p:sp>
      <p:sp>
        <p:nvSpPr>
          <p:cNvPr id="6" name="Rectangle 5"/>
          <p:cNvSpPr/>
          <p:nvPr userDrawn="1"/>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1800" dirty="0"/>
          </a:p>
        </p:txBody>
      </p:sp>
    </p:spTree>
    <p:extLst>
      <p:ext uri="{BB962C8B-B14F-4D97-AF65-F5344CB8AC3E}">
        <p14:creationId xmlns:p14="http://schemas.microsoft.com/office/powerpoint/2010/main" val="246182794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fld id="{1325B801-A4CC-4E16-87E6-902B6D840939}" type="datetimeFigureOut">
              <a:rPr lang="es-DO" smtClean="0"/>
              <a:pPr/>
              <a:t>11/02/2016</a:t>
            </a:fld>
            <a:endParaRPr lang="es-DO" dirty="0"/>
          </a:p>
        </p:txBody>
      </p:sp>
      <p:sp>
        <p:nvSpPr>
          <p:cNvPr id="3" name="Footer Placeholder 23"/>
          <p:cNvSpPr>
            <a:spLocks noGrp="1"/>
          </p:cNvSpPr>
          <p:nvPr>
            <p:ph type="ftr" sz="quarter" idx="11"/>
          </p:nvPr>
        </p:nvSpPr>
        <p:spPr/>
        <p:txBody>
          <a:bodyPr/>
          <a:lstStyle>
            <a:lvl1pPr>
              <a:defRPr/>
            </a:lvl1pPr>
          </a:lstStyle>
          <a:p>
            <a:endParaRPr lang="es-DO" dirty="0"/>
          </a:p>
        </p:txBody>
      </p:sp>
      <p:sp>
        <p:nvSpPr>
          <p:cNvPr id="4" name="Slide Number Placeholder 6"/>
          <p:cNvSpPr>
            <a:spLocks noGrp="1"/>
          </p:cNvSpPr>
          <p:nvPr>
            <p:ph type="sldNum" sz="quarter" idx="12"/>
          </p:nvPr>
        </p:nvSpPr>
        <p:spPr/>
        <p:txBody>
          <a:bodyPr/>
          <a:lstStyle>
            <a:lvl1pPr>
              <a:defRPr/>
            </a:lvl1pPr>
          </a:lstStyle>
          <a:p>
            <a:fld id="{208B467C-4B25-4F71-BCBF-22663B4C1846}" type="slidenum">
              <a:rPr lang="es-DO" smtClean="0"/>
              <a:pPr/>
              <a:t>‹#›</a:t>
            </a:fld>
            <a:endParaRPr lang="es-DO" dirty="0"/>
          </a:p>
        </p:txBody>
      </p:sp>
    </p:spTree>
    <p:extLst>
      <p:ext uri="{BB962C8B-B14F-4D97-AF65-F5344CB8AC3E}">
        <p14:creationId xmlns:p14="http://schemas.microsoft.com/office/powerpoint/2010/main" val="336691355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fld id="{1325B801-A4CC-4E16-87E6-902B6D840939}" type="datetimeFigureOut">
              <a:rPr lang="es-DO" smtClean="0"/>
              <a:pPr/>
              <a:t>11/02/2016</a:t>
            </a:fld>
            <a:endParaRPr lang="es-DO" dirty="0"/>
          </a:p>
        </p:txBody>
      </p:sp>
      <p:sp>
        <p:nvSpPr>
          <p:cNvPr id="7" name="Footer Placeholder 28"/>
          <p:cNvSpPr>
            <a:spLocks noGrp="1"/>
          </p:cNvSpPr>
          <p:nvPr>
            <p:ph type="ftr" sz="quarter" idx="11"/>
          </p:nvPr>
        </p:nvSpPr>
        <p:spPr/>
        <p:txBody>
          <a:bodyPr/>
          <a:lstStyle>
            <a:lvl1pPr>
              <a:defRPr/>
            </a:lvl1pPr>
          </a:lstStyle>
          <a:p>
            <a:endParaRPr lang="es-DO" dirty="0"/>
          </a:p>
        </p:txBody>
      </p:sp>
      <p:sp>
        <p:nvSpPr>
          <p:cNvPr id="8" name="Slide Number Placeholder 6"/>
          <p:cNvSpPr>
            <a:spLocks noGrp="1"/>
          </p:cNvSpPr>
          <p:nvPr>
            <p:ph type="sldNum" sz="quarter" idx="12"/>
          </p:nvPr>
        </p:nvSpPr>
        <p:spPr/>
        <p:txBody>
          <a:bodyPr/>
          <a:lstStyle>
            <a:lvl1pPr>
              <a:defRPr/>
            </a:lvl1pPr>
          </a:lstStyle>
          <a:p>
            <a:fld id="{208B467C-4B25-4F71-BCBF-22663B4C1846}" type="slidenum">
              <a:rPr lang="es-DO" smtClean="0"/>
              <a:pPr/>
              <a:t>‹#›</a:t>
            </a:fld>
            <a:endParaRPr lang="es-DO" dirty="0"/>
          </a:p>
        </p:txBody>
      </p:sp>
    </p:spTree>
    <p:extLst>
      <p:ext uri="{BB962C8B-B14F-4D97-AF65-F5344CB8AC3E}">
        <p14:creationId xmlns:p14="http://schemas.microsoft.com/office/powerpoint/2010/main" val="76024732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fld id="{1325B801-A4CC-4E16-87E6-902B6D840939}" type="datetimeFigureOut">
              <a:rPr lang="es-DO" smtClean="0"/>
              <a:pPr/>
              <a:t>11/02/2016</a:t>
            </a:fld>
            <a:endParaRPr lang="es-DO" dirty="0"/>
          </a:p>
        </p:txBody>
      </p:sp>
      <p:sp>
        <p:nvSpPr>
          <p:cNvPr id="6" name="Footer Placeholder 4"/>
          <p:cNvSpPr>
            <a:spLocks noGrp="1"/>
          </p:cNvSpPr>
          <p:nvPr>
            <p:ph type="ftr" sz="quarter" idx="11"/>
          </p:nvPr>
        </p:nvSpPr>
        <p:spPr/>
        <p:txBody>
          <a:bodyPr/>
          <a:lstStyle>
            <a:lvl1pPr>
              <a:defRPr/>
            </a:lvl1pPr>
          </a:lstStyle>
          <a:p>
            <a:endParaRPr lang="es-DO" dirty="0"/>
          </a:p>
        </p:txBody>
      </p:sp>
      <p:sp>
        <p:nvSpPr>
          <p:cNvPr id="7" name="Slide Number Placeholder 30"/>
          <p:cNvSpPr>
            <a:spLocks noGrp="1"/>
          </p:cNvSpPr>
          <p:nvPr>
            <p:ph type="sldNum" sz="quarter" idx="12"/>
          </p:nvPr>
        </p:nvSpPr>
        <p:spPr/>
        <p:txBody>
          <a:bodyPr/>
          <a:lstStyle>
            <a:lvl1pPr>
              <a:defRPr/>
            </a:lvl1pPr>
          </a:lstStyle>
          <a:p>
            <a:fld id="{208B467C-4B25-4F71-BCBF-22663B4C1846}" type="slidenum">
              <a:rPr lang="es-DO" smtClean="0"/>
              <a:pPr/>
              <a:t>‹#›</a:t>
            </a:fld>
            <a:endParaRPr lang="es-DO" dirty="0"/>
          </a:p>
        </p:txBody>
      </p:sp>
    </p:spTree>
    <p:extLst>
      <p:ext uri="{BB962C8B-B14F-4D97-AF65-F5344CB8AC3E}">
        <p14:creationId xmlns:p14="http://schemas.microsoft.com/office/powerpoint/2010/main" val="52674396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29"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defRPr>
            </a:lvl1pPr>
          </a:lstStyle>
          <a:p>
            <a:fld id="{1325B801-A4CC-4E16-87E6-902B6D840939}" type="datetimeFigureOut">
              <a:rPr lang="es-DO" smtClean="0"/>
              <a:pPr/>
              <a:t>11/02/2016</a:t>
            </a:fld>
            <a:endParaRPr lang="es-DO"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endParaRPr lang="es-DO"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fld id="{208B467C-4B25-4F71-BCBF-22663B4C1846}" type="slidenum">
              <a:rPr lang="es-DO" smtClean="0"/>
              <a:pPr/>
              <a:t>‹#›</a:t>
            </a:fld>
            <a:endParaRPr lang="es-DO"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pic>
        <p:nvPicPr>
          <p:cNvPr id="13" name="Picture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4" name="Picture 13" descr="S:\Logo JCE\LOGO_JCE.JPG"/>
          <p:cNvPicPr>
            <a:picLocks noChangeAspect="1" noChangeArrowheads="1"/>
          </p:cNvPicPr>
          <p:nvPr userDrawn="1"/>
        </p:nvPicPr>
        <p:blipFill>
          <a:blip r:embed="rId16" cstate="print"/>
          <a:srcRect/>
          <a:stretch>
            <a:fillRect/>
          </a:stretch>
        </p:blipFill>
        <p:spPr bwMode="auto">
          <a:xfrm>
            <a:off x="248436" y="482602"/>
            <a:ext cx="284964" cy="493746"/>
          </a:xfrm>
          <a:prstGeom prst="rect">
            <a:avLst/>
          </a:prstGeom>
          <a:noFill/>
          <a:ln w="9525">
            <a:noFill/>
            <a:miter lim="800000"/>
            <a:headEnd/>
            <a:tailEnd/>
          </a:ln>
        </p:spPr>
      </p:pic>
      <p:sp>
        <p:nvSpPr>
          <p:cNvPr id="15" name="TextBox 6"/>
          <p:cNvSpPr txBox="1"/>
          <p:nvPr userDrawn="1"/>
        </p:nvSpPr>
        <p:spPr>
          <a:xfrm>
            <a:off x="488448" y="529694"/>
            <a:ext cx="2565831" cy="400110"/>
          </a:xfrm>
          <a:prstGeom prst="rect">
            <a:avLst/>
          </a:prstGeom>
          <a:noFill/>
        </p:spPr>
        <p:txBody>
          <a:bodyPr wrap="none">
            <a:spAutoFit/>
          </a:bodyPr>
          <a:lstStyle/>
          <a:p>
            <a:pPr fontAlgn="auto">
              <a:spcBef>
                <a:spcPts val="0"/>
              </a:spcBef>
              <a:spcAft>
                <a:spcPts val="0"/>
              </a:spcAft>
              <a:defRPr/>
            </a:pPr>
            <a:r>
              <a:rPr lang="es-DO" sz="2000" b="1" i="1" dirty="0">
                <a:latin typeface="Calibri" pitchFamily="34" charset="0"/>
                <a:cs typeface="Calibri" pitchFamily="34" charset="0"/>
              </a:rPr>
              <a:t>Junta Central Electoral</a:t>
            </a:r>
            <a:endParaRPr lang="es-DO" sz="2800" b="1" i="1" dirty="0">
              <a:latin typeface="Calibri" pitchFamily="34" charset="0"/>
              <a:cs typeface="Calibri" pitchFamily="34" charset="0"/>
            </a:endParaRPr>
          </a:p>
        </p:txBody>
      </p:sp>
      <p:sp>
        <p:nvSpPr>
          <p:cNvPr id="16" name="Rectangle 7"/>
          <p:cNvSpPr/>
          <p:nvPr userDrawn="1"/>
        </p:nvSpPr>
        <p:spPr>
          <a:xfrm>
            <a:off x="449017" y="765899"/>
            <a:ext cx="2429127" cy="276999"/>
          </a:xfrm>
          <a:prstGeom prst="rect">
            <a:avLst/>
          </a:prstGeom>
        </p:spPr>
        <p:txBody>
          <a:bodyPr wrap="none">
            <a:spAutoFit/>
          </a:bodyPr>
          <a:lstStyle/>
          <a:p>
            <a:pPr algn="ctr" fontAlgn="auto">
              <a:spcBef>
                <a:spcPts val="0"/>
              </a:spcBef>
              <a:spcAft>
                <a:spcPts val="0"/>
              </a:spcAft>
              <a:defRPr/>
            </a:pPr>
            <a:r>
              <a:rPr lang="es-DO" sz="1200" i="1" dirty="0">
                <a:latin typeface="Calibri" pitchFamily="34" charset="0"/>
                <a:cs typeface="Calibri" pitchFamily="34" charset="0"/>
              </a:rPr>
              <a:t>Garantía de Identidad y Democracia</a:t>
            </a:r>
          </a:p>
        </p:txBody>
      </p:sp>
    </p:spTree>
    <p:extLst>
      <p:ext uri="{BB962C8B-B14F-4D97-AF65-F5344CB8AC3E}">
        <p14:creationId xmlns:p14="http://schemas.microsoft.com/office/powerpoint/2010/main" val="396174137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ransition>
    <p:fade/>
  </p:transition>
  <p:txStyles>
    <p:titleStyle>
      <a:lvl1pPr algn="l" rtl="0" eaLnBrk="1" fontAlgn="base" hangingPunct="1">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1" fontAlgn="base" hangingPunct="1">
        <a:spcBef>
          <a:spcPct val="0"/>
        </a:spcBef>
        <a:spcAft>
          <a:spcPct val="0"/>
        </a:spcAft>
        <a:defRPr sz="3600">
          <a:solidFill>
            <a:schemeClr val="tx2"/>
          </a:solidFill>
          <a:latin typeface="Franklin Gothic Medium" pitchFamily="34" charset="0"/>
        </a:defRPr>
      </a:lvl2pPr>
      <a:lvl3pPr algn="l" rtl="0" eaLnBrk="1" fontAlgn="base" hangingPunct="1">
        <a:spcBef>
          <a:spcPct val="0"/>
        </a:spcBef>
        <a:spcAft>
          <a:spcPct val="0"/>
        </a:spcAft>
        <a:defRPr sz="3600">
          <a:solidFill>
            <a:schemeClr val="tx2"/>
          </a:solidFill>
          <a:latin typeface="Franklin Gothic Medium" pitchFamily="34" charset="0"/>
        </a:defRPr>
      </a:lvl3pPr>
      <a:lvl4pPr algn="l" rtl="0" eaLnBrk="1" fontAlgn="base" hangingPunct="1">
        <a:spcBef>
          <a:spcPct val="0"/>
        </a:spcBef>
        <a:spcAft>
          <a:spcPct val="0"/>
        </a:spcAft>
        <a:defRPr sz="3600">
          <a:solidFill>
            <a:schemeClr val="tx2"/>
          </a:solidFill>
          <a:latin typeface="Franklin Gothic Medium" pitchFamily="34" charset="0"/>
        </a:defRPr>
      </a:lvl4pPr>
      <a:lvl5pPr algn="l" rtl="0" eaLnBrk="1" fontAlgn="base" hangingPunct="1">
        <a:spcBef>
          <a:spcPct val="0"/>
        </a:spcBef>
        <a:spcAft>
          <a:spcPct val="0"/>
        </a:spcAft>
        <a:defRPr sz="3600">
          <a:solidFill>
            <a:schemeClr val="tx2"/>
          </a:solidFill>
          <a:latin typeface="Franklin Gothic Medium" pitchFamily="34" charset="0"/>
        </a:defRPr>
      </a:lvl5pPr>
      <a:lvl6pPr marL="457200" algn="l" rtl="0" eaLnBrk="1" fontAlgn="base" hangingPunct="1">
        <a:spcBef>
          <a:spcPct val="0"/>
        </a:spcBef>
        <a:spcAft>
          <a:spcPct val="0"/>
        </a:spcAft>
        <a:defRPr sz="3600">
          <a:solidFill>
            <a:schemeClr val="tx2"/>
          </a:solidFill>
          <a:latin typeface="Franklin Gothic Medium" pitchFamily="34" charset="0"/>
        </a:defRPr>
      </a:lvl6pPr>
      <a:lvl7pPr marL="914400" algn="l" rtl="0" eaLnBrk="1" fontAlgn="base" hangingPunct="1">
        <a:spcBef>
          <a:spcPct val="0"/>
        </a:spcBef>
        <a:spcAft>
          <a:spcPct val="0"/>
        </a:spcAft>
        <a:defRPr sz="3600">
          <a:solidFill>
            <a:schemeClr val="tx2"/>
          </a:solidFill>
          <a:latin typeface="Franklin Gothic Medium" pitchFamily="34" charset="0"/>
        </a:defRPr>
      </a:lvl7pPr>
      <a:lvl8pPr marL="1371600" algn="l" rtl="0" eaLnBrk="1" fontAlgn="base" hangingPunct="1">
        <a:spcBef>
          <a:spcPct val="0"/>
        </a:spcBef>
        <a:spcAft>
          <a:spcPct val="0"/>
        </a:spcAft>
        <a:defRPr sz="3600">
          <a:solidFill>
            <a:schemeClr val="tx2"/>
          </a:solidFill>
          <a:latin typeface="Franklin Gothic Medium" pitchFamily="34" charset="0"/>
        </a:defRPr>
      </a:lvl8pPr>
      <a:lvl9pPr marL="1828800" algn="l" rtl="0" eaLnBrk="1" fontAlgn="base" hangingPunct="1">
        <a:spcBef>
          <a:spcPct val="0"/>
        </a:spcBef>
        <a:spcAft>
          <a:spcPct val="0"/>
        </a:spcAft>
        <a:defRPr sz="3600">
          <a:solidFill>
            <a:schemeClr val="tx2"/>
          </a:solidFill>
          <a:latin typeface="Franklin Gothic Medium" pitchFamily="34" charset="0"/>
        </a:defRPr>
      </a:lvl9pPr>
    </p:titleStyle>
    <p:bodyStyle>
      <a:lvl1pPr marL="342900" indent="-342900" algn="l" rtl="0" eaLnBrk="1" fontAlgn="base" hangingPunct="1">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1" fontAlgn="base" hangingPunct="1">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1" fontAlgn="base" hangingPunct="1">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1" fontAlgn="base" hangingPunct="1">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828" y="470019"/>
            <a:ext cx="2743200" cy="53838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DO" dirty="0"/>
          </a:p>
        </p:txBody>
      </p:sp>
      <p:pic>
        <p:nvPicPr>
          <p:cNvPr id="12" name="Picture 11" descr="S:\Logo JCE\LOGO_JCE.JPG"/>
          <p:cNvPicPr>
            <a:picLocks noChangeAspect="1" noChangeArrowheads="1"/>
          </p:cNvPicPr>
          <p:nvPr/>
        </p:nvPicPr>
        <p:blipFill>
          <a:blip r:embed="rId2" cstate="print"/>
          <a:srcRect/>
          <a:stretch>
            <a:fillRect/>
          </a:stretch>
        </p:blipFill>
        <p:spPr bwMode="auto">
          <a:xfrm>
            <a:off x="4023551" y="366584"/>
            <a:ext cx="639550" cy="1105213"/>
          </a:xfrm>
          <a:prstGeom prst="rect">
            <a:avLst/>
          </a:prstGeom>
          <a:noFill/>
        </p:spPr>
      </p:pic>
      <p:sp>
        <p:nvSpPr>
          <p:cNvPr id="13" name="TextBox 12"/>
          <p:cNvSpPr txBox="1"/>
          <p:nvPr/>
        </p:nvSpPr>
        <p:spPr>
          <a:xfrm>
            <a:off x="0" y="1398901"/>
            <a:ext cx="9144000" cy="584775"/>
          </a:xfrm>
          <a:prstGeom prst="rect">
            <a:avLst/>
          </a:prstGeom>
          <a:noFill/>
        </p:spPr>
        <p:txBody>
          <a:bodyPr wrap="square" rtlCol="0">
            <a:spAutoFit/>
          </a:bodyPr>
          <a:lstStyle/>
          <a:p>
            <a:pPr algn="ctr"/>
            <a:r>
              <a:rPr lang="es-DO" sz="3200" b="1" i="1" dirty="0" smtClean="0">
                <a:latin typeface="Calibri" pitchFamily="34" charset="0"/>
                <a:cs typeface="Calibri" pitchFamily="34" charset="0"/>
              </a:rPr>
              <a:t>Junta Central Electoral</a:t>
            </a:r>
            <a:endParaRPr lang="es-DO" sz="4000" b="1" i="1" dirty="0">
              <a:latin typeface="Calibri" pitchFamily="34" charset="0"/>
              <a:cs typeface="Calibri" pitchFamily="34" charset="0"/>
            </a:endParaRPr>
          </a:p>
        </p:txBody>
      </p:sp>
      <p:sp>
        <p:nvSpPr>
          <p:cNvPr id="14" name="Rectangle 13"/>
          <p:cNvSpPr/>
          <p:nvPr/>
        </p:nvSpPr>
        <p:spPr>
          <a:xfrm>
            <a:off x="0" y="1797826"/>
            <a:ext cx="9144000" cy="369332"/>
          </a:xfrm>
          <a:prstGeom prst="rect">
            <a:avLst/>
          </a:prstGeom>
        </p:spPr>
        <p:txBody>
          <a:bodyPr wrap="square">
            <a:spAutoFit/>
          </a:bodyPr>
          <a:lstStyle/>
          <a:p>
            <a:pPr algn="ctr" fontAlgn="auto">
              <a:spcBef>
                <a:spcPts val="0"/>
              </a:spcBef>
              <a:spcAft>
                <a:spcPts val="0"/>
              </a:spcAft>
              <a:defRPr/>
            </a:pPr>
            <a:r>
              <a:rPr lang="es-DO" i="1" dirty="0" smtClean="0">
                <a:latin typeface="Calibri" pitchFamily="34" charset="0"/>
                <a:cs typeface="Calibri" pitchFamily="34" charset="0"/>
              </a:rPr>
              <a:t>Garantía de Identidad y Democracia</a:t>
            </a:r>
            <a:endParaRPr lang="es-DO" i="1" dirty="0">
              <a:latin typeface="Calibri" pitchFamily="34" charset="0"/>
              <a:cs typeface="Calibri" pitchFamily="34" charset="0"/>
            </a:endParaRPr>
          </a:p>
        </p:txBody>
      </p:sp>
      <p:sp>
        <p:nvSpPr>
          <p:cNvPr id="15" name="TextBox 14"/>
          <p:cNvSpPr txBox="1"/>
          <p:nvPr/>
        </p:nvSpPr>
        <p:spPr>
          <a:xfrm>
            <a:off x="0" y="2309705"/>
            <a:ext cx="9144000" cy="3416320"/>
          </a:xfrm>
          <a:prstGeom prst="rect">
            <a:avLst/>
          </a:prstGeom>
          <a:noFill/>
        </p:spPr>
        <p:txBody>
          <a:bodyPr wrap="square" rtlCol="0">
            <a:spAutoFit/>
          </a:bodyPr>
          <a:lstStyle/>
          <a:p>
            <a:pPr algn="ctr"/>
            <a:r>
              <a:rPr lang="es-DO" sz="3600" b="1" dirty="0" smtClean="0">
                <a:effectLst>
                  <a:outerShdw blurRad="38100" dist="38100" dir="2700000" algn="tl">
                    <a:srgbClr val="000000">
                      <a:alpha val="43137"/>
                    </a:srgbClr>
                  </a:outerShdw>
                </a:effectLst>
                <a:latin typeface="Calibri" pitchFamily="34" charset="0"/>
                <a:cs typeface="Calibri" pitchFamily="34" charset="0"/>
              </a:rPr>
              <a:t>Sistema para el Registro de </a:t>
            </a:r>
          </a:p>
          <a:p>
            <a:pPr algn="ctr"/>
            <a:r>
              <a:rPr lang="es-DO" sz="3600" b="1" dirty="0" smtClean="0">
                <a:effectLst>
                  <a:outerShdw blurRad="38100" dist="38100" dir="2700000" algn="tl">
                    <a:srgbClr val="000000">
                      <a:alpha val="43137"/>
                    </a:srgbClr>
                  </a:outerShdw>
                </a:effectLst>
                <a:latin typeface="Calibri" pitchFamily="34" charset="0"/>
                <a:cs typeface="Calibri" pitchFamily="34" charset="0"/>
              </a:rPr>
              <a:t>Alianzas y Candidaturas</a:t>
            </a:r>
          </a:p>
          <a:p>
            <a:pPr algn="ctr"/>
            <a:endParaRPr lang="es-DO" sz="2400" b="1" dirty="0" smtClean="0">
              <a:effectLst>
                <a:outerShdw blurRad="38100" dist="38100" dir="2700000" algn="tl">
                  <a:srgbClr val="000000">
                    <a:alpha val="43137"/>
                  </a:srgbClr>
                </a:outerShdw>
              </a:effectLst>
              <a:latin typeface="Calibri" pitchFamily="34" charset="0"/>
              <a:cs typeface="Calibri" pitchFamily="34" charset="0"/>
            </a:endParaRPr>
          </a:p>
          <a:p>
            <a:pPr algn="ctr"/>
            <a:endParaRPr lang="es-DO" sz="2400" b="1" dirty="0" smtClean="0">
              <a:effectLst>
                <a:outerShdw blurRad="38100" dist="38100" dir="2700000" algn="tl">
                  <a:srgbClr val="000000">
                    <a:alpha val="43137"/>
                  </a:srgbClr>
                </a:outerShdw>
              </a:effectLst>
              <a:latin typeface="Calibri" pitchFamily="34" charset="0"/>
              <a:cs typeface="Calibri" pitchFamily="34" charset="0"/>
            </a:endParaRPr>
          </a:p>
          <a:p>
            <a:pPr algn="ctr"/>
            <a:r>
              <a:rPr lang="es-DO" sz="2800" b="1" dirty="0" smtClean="0">
                <a:effectLst>
                  <a:outerShdw blurRad="38100" dist="38100" dir="2700000" algn="tl">
                    <a:srgbClr val="000000">
                      <a:alpha val="43137"/>
                    </a:srgbClr>
                  </a:outerShdw>
                </a:effectLst>
                <a:latin typeface="Calibri" pitchFamily="34" charset="0"/>
                <a:cs typeface="Calibri" pitchFamily="34" charset="0"/>
              </a:rPr>
              <a:t>Elecciones Generales 2016</a:t>
            </a:r>
          </a:p>
          <a:p>
            <a:pPr algn="ctr"/>
            <a:endParaRPr lang="es-DO" sz="2400" b="1" dirty="0">
              <a:effectLst>
                <a:outerShdw blurRad="38100" dist="38100" dir="2700000" algn="tl">
                  <a:srgbClr val="000000">
                    <a:alpha val="43137"/>
                  </a:srgbClr>
                </a:outerShdw>
              </a:effectLst>
              <a:latin typeface="Calibri" pitchFamily="34" charset="0"/>
              <a:cs typeface="Calibri" pitchFamily="34" charset="0"/>
            </a:endParaRPr>
          </a:p>
          <a:p>
            <a:pPr algn="ctr"/>
            <a:endParaRPr lang="es-DO" sz="2400" b="1" dirty="0">
              <a:effectLst>
                <a:outerShdw blurRad="38100" dist="38100" dir="2700000" algn="tl">
                  <a:srgbClr val="000000">
                    <a:alpha val="43137"/>
                  </a:srgbClr>
                </a:outerShdw>
              </a:effectLst>
              <a:latin typeface="Calibri" pitchFamily="34" charset="0"/>
              <a:cs typeface="Calibri" pitchFamily="34" charset="0"/>
            </a:endParaRPr>
          </a:p>
          <a:p>
            <a:pPr algn="ctr"/>
            <a:r>
              <a:rPr lang="es-DO" sz="2000" b="1" dirty="0" smtClean="0">
                <a:effectLst>
                  <a:outerShdw blurRad="38100" dist="38100" dir="2700000" algn="tl">
                    <a:srgbClr val="000000">
                      <a:alpha val="43137"/>
                    </a:srgbClr>
                  </a:outerShdw>
                </a:effectLst>
                <a:latin typeface="Calibri" pitchFamily="34" charset="0"/>
                <a:cs typeface="Calibri" pitchFamily="34" charset="0"/>
              </a:rPr>
              <a:t>Febrero, 2016</a:t>
            </a:r>
          </a:p>
        </p:txBody>
      </p:sp>
    </p:spTree>
    <p:extLst>
      <p:ext uri="{BB962C8B-B14F-4D97-AF65-F5344CB8AC3E}">
        <p14:creationId xmlns:p14="http://schemas.microsoft.com/office/powerpoint/2010/main" val="98575650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83708" y="1028818"/>
            <a:ext cx="8212666" cy="52322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es-DO" sz="2800" b="1" dirty="0">
                <a:effectLst>
                  <a:outerShdw blurRad="38100" dist="38100" dir="2700000" algn="tl">
                    <a:srgbClr val="000000">
                      <a:alpha val="43137"/>
                    </a:srgbClr>
                  </a:outerShdw>
                </a:effectLst>
                <a:latin typeface="Calibri" pitchFamily="34" charset="0"/>
                <a:cs typeface="Calibri" pitchFamily="34" charset="0"/>
              </a:rPr>
              <a:t>OPCIONES PARA EL ALCANCE DE LAS ALIANZAS:</a:t>
            </a:r>
          </a:p>
          <a:p>
            <a:pPr marL="0" marR="0" lvl="0" indent="0" algn="just" defTabSz="914400" rtl="0" eaLnBrk="1" fontAlgn="base" latinLnBrk="0" hangingPunct="1">
              <a:lnSpc>
                <a:spcPct val="100000"/>
              </a:lnSpc>
              <a:spcBef>
                <a:spcPct val="0"/>
              </a:spcBef>
              <a:spcAft>
                <a:spcPct val="0"/>
              </a:spcAft>
              <a:buClrTx/>
              <a:buSzTx/>
              <a:tabLst/>
            </a:pPr>
            <a:endParaRPr kumimoji="0" lang="es-DO"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s-DO" sz="2000" b="0" i="0" u="none" strike="noStrike" cap="none" normalizeH="0" baseline="0" dirty="0" smtClean="0">
                <a:ln>
                  <a:noFill/>
                </a:ln>
                <a:solidFill>
                  <a:schemeClr val="tx1"/>
                </a:solidFill>
                <a:effectLst/>
                <a:latin typeface="Calibri" panose="020F0502020204030204" pitchFamily="34" charset="0"/>
                <a:ea typeface="Times New Roman" pitchFamily="18" charset="0"/>
              </a:rPr>
              <a:t> </a:t>
            </a:r>
            <a:r>
              <a:rPr kumimoji="0" lang="es-DO" sz="2000" b="1" i="0" u="none" strike="noStrike" cap="none" normalizeH="0" baseline="0" dirty="0" smtClean="0">
                <a:ln>
                  <a:noFill/>
                </a:ln>
                <a:solidFill>
                  <a:schemeClr val="tx1"/>
                </a:solidFill>
                <a:effectLst/>
                <a:latin typeface="Calibri" panose="020F0502020204030204" pitchFamily="34" charset="0"/>
                <a:ea typeface="Times New Roman" pitchFamily="18" charset="0"/>
              </a:rPr>
              <a:t>En </a:t>
            </a:r>
            <a:r>
              <a:rPr kumimoji="0" lang="es-DO" sz="2200" b="1" i="0" u="none" strike="noStrike" cap="none" normalizeH="0" baseline="0" dirty="0" smtClean="0">
                <a:ln>
                  <a:noFill/>
                </a:ln>
                <a:solidFill>
                  <a:schemeClr val="tx1"/>
                </a:solidFill>
                <a:effectLst/>
                <a:latin typeface="Calibri" panose="020F0502020204030204" pitchFamily="34" charset="0"/>
                <a:ea typeface="Times New Roman" pitchFamily="18" charset="0"/>
              </a:rPr>
              <a:t>el nivel presidencial:</a:t>
            </a:r>
            <a:endParaRPr kumimoji="0" lang="en-US" sz="2200" b="1" i="0" u="none" strike="noStrike" cap="none" normalizeH="0" baseline="0" dirty="0" smtClean="0">
              <a:ln>
                <a:noFill/>
              </a:ln>
              <a:solidFill>
                <a:schemeClr val="tx1"/>
              </a:solidFill>
              <a:effectLst/>
              <a:latin typeface="Calibri" panose="020F0502020204030204"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 Opción No1</a:t>
            </a:r>
            <a:r>
              <a:rPr kumimoji="0" lang="es-DO" sz="2200" b="0" i="0" u="none" strike="noStrike" cap="none" normalizeH="0" dirty="0" smtClean="0">
                <a:ln>
                  <a:noFill/>
                </a:ln>
                <a:solidFill>
                  <a:schemeClr val="tx1"/>
                </a:solidFill>
                <a:effectLst/>
                <a:latin typeface="Calibri" panose="020F0502020204030204" pitchFamily="34" charset="0"/>
                <a:ea typeface="Times New Roman" pitchFamily="18" charset="0"/>
              </a:rPr>
              <a:t>   </a:t>
            </a: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 </a:t>
            </a: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No aliados.</a:t>
            </a:r>
            <a:endParaRPr kumimoji="0" lang="en-US" sz="2200" b="0" i="0" u="none" strike="noStrike" cap="none" normalizeH="0" baseline="0" dirty="0" smtClean="0">
              <a:ln>
                <a:noFill/>
              </a:ln>
              <a:solidFill>
                <a:schemeClr val="tx1"/>
              </a:solidFill>
              <a:effectLst/>
              <a:latin typeface="Calibri" panose="020F0502020204030204"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 Opción No.2</a:t>
            </a:r>
            <a:r>
              <a:rPr kumimoji="0" lang="es-DO" sz="2200" b="0" i="0" u="none" strike="noStrike" cap="none" normalizeH="0" dirty="0" smtClean="0">
                <a:ln>
                  <a:noFill/>
                </a:ln>
                <a:solidFill>
                  <a:schemeClr val="tx1"/>
                </a:solidFill>
                <a:effectLst/>
                <a:latin typeface="Calibri" panose="020F0502020204030204" pitchFamily="34" charset="0"/>
                <a:ea typeface="Times New Roman" pitchFamily="18" charset="0"/>
              </a:rPr>
              <a:t>  </a:t>
            </a: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 </a:t>
            </a: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Aliados.</a:t>
            </a: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endParaRPr kumimoji="0" lang="en-US" sz="22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 </a:t>
            </a:r>
            <a:r>
              <a:rPr kumimoji="0" lang="es-DO" sz="2200" b="1" i="0" u="none" strike="noStrike" cap="none" normalizeH="0" baseline="0" dirty="0" smtClean="0">
                <a:ln>
                  <a:noFill/>
                </a:ln>
                <a:solidFill>
                  <a:schemeClr val="tx1"/>
                </a:solidFill>
                <a:effectLst/>
                <a:latin typeface="Calibri" panose="020F0502020204030204" pitchFamily="34" charset="0"/>
                <a:ea typeface="Times New Roman" pitchFamily="18" charset="0"/>
              </a:rPr>
              <a:t>En </a:t>
            </a:r>
            <a:r>
              <a:rPr kumimoji="0" lang="es-DO" sz="2200" b="1" i="0" u="none" strike="noStrike" cap="none" normalizeH="0" baseline="0" dirty="0" smtClean="0">
                <a:ln>
                  <a:noFill/>
                </a:ln>
                <a:solidFill>
                  <a:schemeClr val="tx1"/>
                </a:solidFill>
                <a:effectLst/>
                <a:latin typeface="Calibri" panose="020F0502020204030204" pitchFamily="34" charset="0"/>
                <a:ea typeface="Times New Roman" pitchFamily="18" charset="0"/>
              </a:rPr>
              <a:t>el nivel congresual:</a:t>
            </a:r>
            <a:endParaRPr kumimoji="0" lang="en-US" sz="2200" b="1" i="0" u="none" strike="noStrike" cap="none" normalizeH="0" baseline="0" dirty="0" smtClean="0">
              <a:ln>
                <a:noFill/>
              </a:ln>
              <a:solidFill>
                <a:schemeClr val="tx1"/>
              </a:solidFill>
              <a:effectLst/>
              <a:latin typeface="Calibri" panose="020F0502020204030204"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 Opción </a:t>
            </a: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No.1: No </a:t>
            </a:r>
            <a:r>
              <a:rPr lang="es-DO" sz="2200" dirty="0">
                <a:latin typeface="Calibri" panose="020F0502020204030204" pitchFamily="34" charset="0"/>
                <a:ea typeface="Times New Roman" pitchFamily="18" charset="0"/>
              </a:rPr>
              <a:t>a</a:t>
            </a: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liados, </a:t>
            </a: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en ninguna provincia.</a:t>
            </a:r>
            <a:endParaRPr kumimoji="0" lang="en-US" sz="2200" b="0" i="0" u="none" strike="noStrike" cap="none" normalizeH="0" baseline="0" dirty="0" smtClean="0">
              <a:ln>
                <a:noFill/>
              </a:ln>
              <a:solidFill>
                <a:schemeClr val="tx1"/>
              </a:solidFill>
              <a:effectLst/>
              <a:latin typeface="Calibri" panose="020F0502020204030204"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 Opción </a:t>
            </a: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No.2: </a:t>
            </a: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Alianza parcial, </a:t>
            </a: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en una o más provincias.</a:t>
            </a:r>
            <a:endParaRPr kumimoji="0" lang="en-US" sz="2200" b="0" i="0" u="none" strike="noStrike" cap="none" normalizeH="0" baseline="0" dirty="0" smtClean="0">
              <a:ln>
                <a:noFill/>
              </a:ln>
              <a:solidFill>
                <a:schemeClr val="tx1"/>
              </a:solidFill>
              <a:effectLst/>
              <a:latin typeface="Calibri" panose="020F0502020204030204"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 Opción </a:t>
            </a: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No.3: Aliados </a:t>
            </a: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total, todas las </a:t>
            </a: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provincias.</a:t>
            </a: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endParaRPr kumimoji="0" lang="en-US" sz="22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 </a:t>
            </a:r>
            <a:r>
              <a:rPr kumimoji="0" lang="es-DO" sz="2200" b="1" i="0" u="none" strike="noStrike" cap="none" normalizeH="0" baseline="0" dirty="0" smtClean="0">
                <a:ln>
                  <a:noFill/>
                </a:ln>
                <a:solidFill>
                  <a:schemeClr val="tx1"/>
                </a:solidFill>
                <a:effectLst/>
                <a:latin typeface="Calibri" panose="020F0502020204030204" pitchFamily="34" charset="0"/>
                <a:ea typeface="Times New Roman" pitchFamily="18" charset="0"/>
              </a:rPr>
              <a:t>En </a:t>
            </a:r>
            <a:r>
              <a:rPr kumimoji="0" lang="es-DO" sz="2200" b="1" i="0" u="none" strike="noStrike" cap="none" normalizeH="0" baseline="0" dirty="0" smtClean="0">
                <a:ln>
                  <a:noFill/>
                </a:ln>
                <a:solidFill>
                  <a:schemeClr val="tx1"/>
                </a:solidFill>
                <a:effectLst/>
                <a:latin typeface="Calibri" panose="020F0502020204030204" pitchFamily="34" charset="0"/>
                <a:ea typeface="Times New Roman" pitchFamily="18" charset="0"/>
              </a:rPr>
              <a:t>el nivel municipal:</a:t>
            </a:r>
            <a:endParaRPr kumimoji="0" lang="en-US" sz="2200" b="1" i="0" u="none" strike="noStrike" cap="none" normalizeH="0" baseline="0" dirty="0" smtClean="0">
              <a:ln>
                <a:noFill/>
              </a:ln>
              <a:solidFill>
                <a:schemeClr val="tx1"/>
              </a:solidFill>
              <a:effectLst/>
              <a:latin typeface="Calibri" panose="020F0502020204030204"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Opción No.1: No </a:t>
            </a: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aliados, </a:t>
            </a: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en ningún municipio.</a:t>
            </a:r>
            <a:endParaRPr kumimoji="0" lang="en-US" sz="2200" b="0" i="0" u="none" strike="noStrike" cap="none" normalizeH="0" baseline="0" dirty="0" smtClean="0">
              <a:ln>
                <a:noFill/>
              </a:ln>
              <a:solidFill>
                <a:schemeClr val="tx1"/>
              </a:solidFill>
              <a:effectLst/>
              <a:latin typeface="Calibri" panose="020F0502020204030204"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Opción No.2: </a:t>
            </a: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Alianza</a:t>
            </a:r>
            <a:r>
              <a:rPr kumimoji="0" lang="es-DO" sz="2200" b="0" i="0" u="none" strike="noStrike" cap="none" normalizeH="0" dirty="0" smtClean="0">
                <a:ln>
                  <a:noFill/>
                </a:ln>
                <a:solidFill>
                  <a:schemeClr val="tx1"/>
                </a:solidFill>
                <a:effectLst/>
                <a:latin typeface="Calibri" panose="020F0502020204030204" pitchFamily="34" charset="0"/>
                <a:ea typeface="Times New Roman" pitchFamily="18" charset="0"/>
              </a:rPr>
              <a:t> parcial, </a:t>
            </a: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 </a:t>
            </a: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en uno o más municipios.</a:t>
            </a:r>
            <a:endParaRPr kumimoji="0" lang="en-US" sz="2200" b="0" i="0" u="none" strike="noStrike" cap="none" normalizeH="0" baseline="0" dirty="0" smtClean="0">
              <a:ln>
                <a:noFill/>
              </a:ln>
              <a:solidFill>
                <a:schemeClr val="tx1"/>
              </a:solidFill>
              <a:effectLst/>
              <a:latin typeface="Calibri" panose="020F0502020204030204" pitchFamily="34" charset="0"/>
            </a:endParaRPr>
          </a:p>
          <a:p>
            <a:pPr lvl="1" algn="just" eaLnBrk="0" fontAlgn="base" hangingPunct="0">
              <a:spcBef>
                <a:spcPct val="0"/>
              </a:spcBef>
              <a:spcAft>
                <a:spcPct val="0"/>
              </a:spcAft>
              <a:buFont typeface="Symbol" pitchFamily="18" charset="2"/>
              <a:buChar char=""/>
            </a:pPr>
            <a:r>
              <a:rPr lang="es-DO" sz="2200" dirty="0" smtClean="0">
                <a:latin typeface="Calibri" panose="020F0502020204030204" pitchFamily="34" charset="0"/>
                <a:ea typeface="Times New Roman" pitchFamily="18" charset="0"/>
              </a:rPr>
              <a:t>Opción No.3: </a:t>
            </a:r>
            <a:r>
              <a:rPr lang="es-DO" sz="2200" dirty="0" smtClean="0">
                <a:latin typeface="Calibri" panose="020F0502020204030204" pitchFamily="34" charset="0"/>
                <a:ea typeface="Times New Roman" pitchFamily="18" charset="0"/>
              </a:rPr>
              <a:t>Alianza total, todos </a:t>
            </a:r>
            <a:r>
              <a:rPr lang="es-DO" sz="2200" dirty="0" smtClean="0">
                <a:latin typeface="Calibri" panose="020F0502020204030204" pitchFamily="34" charset="0"/>
                <a:ea typeface="Times New Roman" pitchFamily="18" charset="0"/>
              </a:rPr>
              <a:t>los municipios.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534508" y="978795"/>
            <a:ext cx="8119533"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DO" sz="2200" b="1" i="0" u="none" strike="noStrike" cap="none" normalizeH="0" baseline="0" dirty="0" smtClean="0">
                <a:ln>
                  <a:noFill/>
                </a:ln>
                <a:solidFill>
                  <a:schemeClr val="tx1"/>
                </a:solidFill>
                <a:effectLst/>
                <a:latin typeface="Calibri" panose="020F0502020204030204" pitchFamily="34" charset="0"/>
                <a:ea typeface="Times New Roman" pitchFamily="18" charset="0"/>
              </a:rPr>
              <a:t> En </a:t>
            </a:r>
            <a:r>
              <a:rPr kumimoji="0" lang="es-DO" sz="2200" b="1" i="0" u="none" strike="noStrike" cap="none" normalizeH="0" baseline="0" dirty="0" smtClean="0">
                <a:ln>
                  <a:noFill/>
                </a:ln>
                <a:solidFill>
                  <a:schemeClr val="tx1"/>
                </a:solidFill>
                <a:effectLst/>
                <a:latin typeface="Calibri" panose="020F0502020204030204" pitchFamily="34" charset="0"/>
                <a:ea typeface="Times New Roman" pitchFamily="18" charset="0"/>
              </a:rPr>
              <a:t>el caso de las circunscripciones en el exterior:</a:t>
            </a:r>
            <a:endParaRPr kumimoji="0" lang="en-US" sz="2200" b="1" i="0" u="none" strike="noStrike" cap="none" normalizeH="0" baseline="0" dirty="0" smtClean="0">
              <a:ln>
                <a:noFill/>
              </a:ln>
              <a:solidFill>
                <a:schemeClr val="tx1"/>
              </a:solidFill>
              <a:effectLst/>
              <a:latin typeface="Calibri" panose="020F0502020204030204"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 Opción </a:t>
            </a: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No.1: No </a:t>
            </a:r>
            <a:r>
              <a:rPr lang="es-DO" sz="2200" dirty="0">
                <a:latin typeface="Calibri" panose="020F0502020204030204" pitchFamily="34" charset="0"/>
                <a:ea typeface="Times New Roman" pitchFamily="18" charset="0"/>
              </a:rPr>
              <a:t>a</a:t>
            </a: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liados, </a:t>
            </a: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en ninguna circunscripción.</a:t>
            </a:r>
            <a:endParaRPr kumimoji="0" lang="en-US" sz="2200" b="0" i="0" u="none" strike="noStrike" cap="none" normalizeH="0" baseline="0" dirty="0" smtClean="0">
              <a:ln>
                <a:noFill/>
              </a:ln>
              <a:solidFill>
                <a:schemeClr val="tx1"/>
              </a:solidFill>
              <a:effectLst/>
              <a:latin typeface="Calibri" panose="020F0502020204030204"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 Opción </a:t>
            </a: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No.2: </a:t>
            </a: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Alianza parcial, </a:t>
            </a: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en una o más circunscripciones.</a:t>
            </a:r>
            <a:endParaRPr kumimoji="0" lang="en-US" sz="2200" b="0" i="0" u="none" strike="noStrike" cap="none" normalizeH="0" baseline="0" dirty="0" smtClean="0">
              <a:ln>
                <a:noFill/>
              </a:ln>
              <a:solidFill>
                <a:schemeClr val="tx1"/>
              </a:solidFill>
              <a:effectLst/>
              <a:latin typeface="Calibri" panose="020F0502020204030204"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 Opción </a:t>
            </a: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No.2: </a:t>
            </a: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Alianza total, </a:t>
            </a: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en todas las circunscripciones.</a:t>
            </a: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endParaRPr kumimoji="0" lang="en-US" sz="22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DO" sz="2200" b="1" i="0" u="none" strike="noStrike" cap="none" normalizeH="0" baseline="0" dirty="0" smtClean="0">
                <a:ln>
                  <a:noFill/>
                </a:ln>
                <a:solidFill>
                  <a:schemeClr val="tx1"/>
                </a:solidFill>
                <a:effectLst/>
                <a:latin typeface="Calibri" panose="020F0502020204030204" pitchFamily="34" charset="0"/>
                <a:ea typeface="Times New Roman" pitchFamily="18" charset="0"/>
              </a:rPr>
              <a:t> En </a:t>
            </a:r>
            <a:r>
              <a:rPr kumimoji="0" lang="es-DO" sz="2200" b="1" i="0" u="none" strike="noStrike" cap="none" normalizeH="0" baseline="0" dirty="0" smtClean="0">
                <a:ln>
                  <a:noFill/>
                </a:ln>
                <a:solidFill>
                  <a:schemeClr val="tx1"/>
                </a:solidFill>
                <a:effectLst/>
                <a:latin typeface="Calibri" panose="020F0502020204030204" pitchFamily="34" charset="0"/>
                <a:ea typeface="Times New Roman" pitchFamily="18" charset="0"/>
              </a:rPr>
              <a:t>el caso de los diputados al Parlamento Centroamericano:</a:t>
            </a:r>
            <a:endParaRPr kumimoji="0" lang="en-US" sz="2200" b="1" i="0" u="none" strike="noStrike" cap="none" normalizeH="0" baseline="0" dirty="0" smtClean="0">
              <a:ln>
                <a:noFill/>
              </a:ln>
              <a:solidFill>
                <a:schemeClr val="tx1"/>
              </a:solidFill>
              <a:effectLst/>
              <a:latin typeface="Calibri" panose="020F0502020204030204"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 Opción </a:t>
            </a: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No.1: No aliados.</a:t>
            </a:r>
            <a:endParaRPr kumimoji="0" lang="en-US" sz="2200" b="0" i="0" u="none" strike="noStrike" cap="none" normalizeH="0" baseline="0" dirty="0" smtClean="0">
              <a:ln>
                <a:noFill/>
              </a:ln>
              <a:solidFill>
                <a:schemeClr val="tx1"/>
              </a:solidFill>
              <a:effectLst/>
              <a:latin typeface="Calibri" panose="020F0502020204030204"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 Opción </a:t>
            </a: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No.2: </a:t>
            </a: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Aliados.</a:t>
            </a:r>
            <a:endPar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endParaRPr kumimoji="0" lang="en-US" sz="22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DO" sz="2200" b="1" i="0" u="none" strike="noStrike" cap="none" normalizeH="0" baseline="0" dirty="0" smtClean="0">
                <a:ln>
                  <a:noFill/>
                </a:ln>
                <a:solidFill>
                  <a:schemeClr val="tx1"/>
                </a:solidFill>
                <a:effectLst/>
                <a:latin typeface="Calibri" panose="020F0502020204030204" pitchFamily="34" charset="0"/>
                <a:ea typeface="Times New Roman" pitchFamily="18" charset="0"/>
              </a:rPr>
              <a:t> En </a:t>
            </a:r>
            <a:r>
              <a:rPr kumimoji="0" lang="es-DO" sz="2200" b="1" i="0" u="none" strike="noStrike" cap="none" normalizeH="0" baseline="0" dirty="0" smtClean="0">
                <a:ln>
                  <a:noFill/>
                </a:ln>
                <a:solidFill>
                  <a:schemeClr val="tx1"/>
                </a:solidFill>
                <a:effectLst/>
                <a:latin typeface="Calibri" panose="020F0502020204030204" pitchFamily="34" charset="0"/>
                <a:ea typeface="Times New Roman" pitchFamily="18" charset="0"/>
              </a:rPr>
              <a:t>el caso de los diputados nacionales por acumulación de votos:</a:t>
            </a:r>
            <a:endParaRPr kumimoji="0" lang="en-US" sz="2200" b="1" i="0" u="none" strike="noStrike" cap="none" normalizeH="0" baseline="0" dirty="0" smtClean="0">
              <a:ln>
                <a:noFill/>
              </a:ln>
              <a:solidFill>
                <a:schemeClr val="tx1"/>
              </a:solidFill>
              <a:effectLst/>
              <a:latin typeface="Calibri" panose="020F0502020204030204"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 Opción </a:t>
            </a: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No.1: No aliados. </a:t>
            </a:r>
            <a:endParaRPr kumimoji="0" lang="en-US" sz="2200" b="0" i="0" u="none" strike="noStrike" cap="none" normalizeH="0" baseline="0" dirty="0" smtClean="0">
              <a:ln>
                <a:noFill/>
              </a:ln>
              <a:solidFill>
                <a:schemeClr val="tx1"/>
              </a:solidFill>
              <a:effectLst/>
              <a:latin typeface="Calibri" panose="020F0502020204030204"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 Opción </a:t>
            </a: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No.2: Aliados.</a:t>
            </a:r>
            <a:endParaRPr kumimoji="0" lang="en-US" sz="2200" b="0" i="0" u="none" strike="noStrike" cap="none" normalizeH="0" baseline="0" dirty="0" smtClean="0">
              <a:ln>
                <a:noFill/>
              </a:ln>
              <a:solidFill>
                <a:schemeClr val="tx1"/>
              </a:solidFill>
              <a:effectLst/>
              <a:latin typeface="Calibri" panose="020F0502020204030204"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 Opción </a:t>
            </a:r>
            <a:r>
              <a:rPr kumimoji="0" lang="es-DO" sz="2200" b="0" i="0" u="none" strike="noStrike" cap="none" normalizeH="0" baseline="0" dirty="0" smtClean="0">
                <a:ln>
                  <a:noFill/>
                </a:ln>
                <a:solidFill>
                  <a:schemeClr val="tx1"/>
                </a:solidFill>
                <a:effectLst/>
                <a:latin typeface="Calibri" panose="020F0502020204030204" pitchFamily="34" charset="0"/>
                <a:ea typeface="Times New Roman" pitchFamily="18" charset="0"/>
              </a:rPr>
              <a:t>No.3: En caso de alianza congresual parcial con un partido, podrá presentar candidaturas independientes en este nivel, tomándose en consideración su votación individual en las demarcaciones donde concurra en esta condición.</a:t>
            </a:r>
            <a:endParaRPr kumimoji="0" lang="es-DO" sz="2200" b="0" i="0" u="none" strike="noStrike" cap="none" normalizeH="0" baseline="0" dirty="0" smtClean="0">
              <a:ln>
                <a:noFill/>
              </a:ln>
              <a:solidFill>
                <a:schemeClr val="tx1"/>
              </a:solidFill>
              <a:effectLst/>
              <a:latin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439746" y="1483588"/>
            <a:ext cx="4578196" cy="5104781"/>
          </a:xfrm>
          <a:prstGeom prst="rect">
            <a:avLst/>
          </a:prstGeom>
          <a:ln>
            <a:solidFill>
              <a:schemeClr val="tx1"/>
            </a:solidFill>
          </a:ln>
          <a:effectLst>
            <a:outerShdw blurRad="292100" dist="139700" dir="2700000" algn="tl" rotWithShape="0">
              <a:srgbClr val="333333">
                <a:alpha val="65000"/>
              </a:srgbClr>
            </a:outerShdw>
          </a:effectLst>
        </p:spPr>
      </p:pic>
      <p:sp>
        <p:nvSpPr>
          <p:cNvPr id="3" name="TextBox 2"/>
          <p:cNvSpPr txBox="1"/>
          <p:nvPr/>
        </p:nvSpPr>
        <p:spPr>
          <a:xfrm>
            <a:off x="0" y="960368"/>
            <a:ext cx="9144000" cy="523220"/>
          </a:xfrm>
          <a:prstGeom prst="rect">
            <a:avLst/>
          </a:prstGeom>
          <a:noFill/>
        </p:spPr>
        <p:txBody>
          <a:bodyPr wrap="square" rtlCol="0">
            <a:spAutoFit/>
          </a:bodyPr>
          <a:lstStyle/>
          <a:p>
            <a:pPr algn="ctr"/>
            <a:r>
              <a:rPr lang="es-DO" sz="2800" b="1" dirty="0" smtClean="0">
                <a:effectLst>
                  <a:outerShdw blurRad="38100" dist="38100" dir="2700000" algn="tl">
                    <a:srgbClr val="000000">
                      <a:alpha val="43137"/>
                    </a:srgbClr>
                  </a:outerShdw>
                </a:effectLst>
                <a:latin typeface="Calibri" pitchFamily="34" charset="0"/>
                <a:cs typeface="Calibri" pitchFamily="34" charset="0"/>
              </a:rPr>
              <a:t>Detalle de Aportación de Candidaturas</a:t>
            </a:r>
          </a:p>
        </p:txBody>
      </p:sp>
    </p:spTree>
    <p:extLst>
      <p:ext uri="{BB962C8B-B14F-4D97-AF65-F5344CB8AC3E}">
        <p14:creationId xmlns:p14="http://schemas.microsoft.com/office/powerpoint/2010/main" val="1257320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888275" y="1599268"/>
            <a:ext cx="7254647" cy="4208803"/>
          </a:xfrm>
          <a:prstGeom prst="rect">
            <a:avLst/>
          </a:prstGeom>
          <a:ln>
            <a:solidFill>
              <a:schemeClr val="tx1"/>
            </a:solidFill>
          </a:ln>
          <a:effectLst>
            <a:outerShdw blurRad="292100" dist="139700" dir="2700000" algn="tl" rotWithShape="0">
              <a:srgbClr val="333333">
                <a:alpha val="65000"/>
              </a:srgbClr>
            </a:outerShdw>
          </a:effectLst>
        </p:spPr>
      </p:pic>
      <p:sp>
        <p:nvSpPr>
          <p:cNvPr id="3" name="TextBox 2"/>
          <p:cNvSpPr txBox="1"/>
          <p:nvPr/>
        </p:nvSpPr>
        <p:spPr>
          <a:xfrm>
            <a:off x="0" y="960368"/>
            <a:ext cx="9144000" cy="523220"/>
          </a:xfrm>
          <a:prstGeom prst="rect">
            <a:avLst/>
          </a:prstGeom>
          <a:noFill/>
        </p:spPr>
        <p:txBody>
          <a:bodyPr wrap="square" rtlCol="0">
            <a:spAutoFit/>
          </a:bodyPr>
          <a:lstStyle/>
          <a:p>
            <a:pPr algn="ctr"/>
            <a:r>
              <a:rPr lang="es-DO" sz="2800" b="1" dirty="0" smtClean="0">
                <a:effectLst>
                  <a:outerShdw blurRad="38100" dist="38100" dir="2700000" algn="tl">
                    <a:srgbClr val="000000">
                      <a:alpha val="43137"/>
                    </a:srgbClr>
                  </a:outerShdw>
                </a:effectLst>
                <a:latin typeface="Calibri" pitchFamily="34" charset="0"/>
                <a:cs typeface="Calibri" pitchFamily="34" charset="0"/>
              </a:rPr>
              <a:t>Consultas de Resumen Demarcaciones o Cargos</a:t>
            </a:r>
          </a:p>
        </p:txBody>
      </p:sp>
    </p:spTree>
    <p:extLst>
      <p:ext uri="{BB962C8B-B14F-4D97-AF65-F5344CB8AC3E}">
        <p14:creationId xmlns:p14="http://schemas.microsoft.com/office/powerpoint/2010/main" val="2755667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883086" y="1483588"/>
            <a:ext cx="5228914" cy="5122922"/>
          </a:xfrm>
          <a:prstGeom prst="rect">
            <a:avLst/>
          </a:prstGeom>
          <a:ln>
            <a:solidFill>
              <a:schemeClr val="tx1"/>
            </a:solidFill>
          </a:ln>
          <a:effectLst>
            <a:outerShdw blurRad="292100" dist="139700" dir="2700000" algn="tl" rotWithShape="0">
              <a:srgbClr val="333333">
                <a:alpha val="65000"/>
              </a:srgbClr>
            </a:outerShdw>
          </a:effectLst>
        </p:spPr>
      </p:pic>
      <p:sp>
        <p:nvSpPr>
          <p:cNvPr id="3" name="TextBox 2"/>
          <p:cNvSpPr txBox="1"/>
          <p:nvPr/>
        </p:nvSpPr>
        <p:spPr>
          <a:xfrm>
            <a:off x="0" y="960368"/>
            <a:ext cx="9144000" cy="523220"/>
          </a:xfrm>
          <a:prstGeom prst="rect">
            <a:avLst/>
          </a:prstGeom>
          <a:noFill/>
        </p:spPr>
        <p:txBody>
          <a:bodyPr wrap="square" rtlCol="0">
            <a:spAutoFit/>
          </a:bodyPr>
          <a:lstStyle/>
          <a:p>
            <a:pPr algn="ctr"/>
            <a:r>
              <a:rPr lang="es-DO" sz="2800" b="1" dirty="0" smtClean="0">
                <a:effectLst>
                  <a:outerShdw blurRad="38100" dist="38100" dir="2700000" algn="tl">
                    <a:srgbClr val="000000">
                      <a:alpha val="43137"/>
                    </a:srgbClr>
                  </a:outerShdw>
                </a:effectLst>
                <a:latin typeface="Calibri" pitchFamily="34" charset="0"/>
                <a:cs typeface="Calibri" pitchFamily="34" charset="0"/>
              </a:rPr>
              <a:t>Impresión del Pacto Desde el Sistema</a:t>
            </a:r>
          </a:p>
        </p:txBody>
      </p:sp>
    </p:spTree>
    <p:extLst>
      <p:ext uri="{BB962C8B-B14F-4D97-AF65-F5344CB8AC3E}">
        <p14:creationId xmlns:p14="http://schemas.microsoft.com/office/powerpoint/2010/main" val="838296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5667" y="1112071"/>
            <a:ext cx="8051799" cy="3539430"/>
          </a:xfrm>
          <a:prstGeom prst="rect">
            <a:avLst/>
          </a:prstGeom>
        </p:spPr>
        <p:txBody>
          <a:bodyPr wrap="square">
            <a:spAutoFit/>
          </a:bodyPr>
          <a:lstStyle/>
          <a:p>
            <a:pPr algn="ctr"/>
            <a:r>
              <a:rPr lang="es-DO" sz="3200" b="1" u="sng" dirty="0" smtClean="0">
                <a:effectLst>
                  <a:outerShdw blurRad="38100" dist="38100" dir="2700000" algn="tl">
                    <a:srgbClr val="000000">
                      <a:alpha val="43137"/>
                    </a:srgbClr>
                  </a:outerShdw>
                </a:effectLst>
                <a:latin typeface="Calibri" panose="020F0502020204030204" pitchFamily="34" charset="0"/>
              </a:rPr>
              <a:t>ES IMPORTANTE RECORDAR:</a:t>
            </a:r>
          </a:p>
          <a:p>
            <a:pPr algn="just"/>
            <a:endParaRPr lang="es-DO" sz="2400" dirty="0" smtClean="0">
              <a:latin typeface="Calibri" panose="020F0502020204030204" pitchFamily="34" charset="0"/>
            </a:endParaRPr>
          </a:p>
          <a:p>
            <a:pPr algn="just"/>
            <a:r>
              <a:rPr lang="es-DO" sz="2400" dirty="0" smtClean="0">
                <a:latin typeface="Calibri" panose="020F0502020204030204" pitchFamily="34" charset="0"/>
              </a:rPr>
              <a:t>Los movimiento y agrupaciones políticas accidentales, por </a:t>
            </a:r>
            <a:r>
              <a:rPr lang="es-DO" sz="2400" dirty="0" smtClean="0">
                <a:latin typeface="Calibri" panose="020F0502020204030204" pitchFamily="34" charset="0"/>
              </a:rPr>
              <a:t>su carácter, </a:t>
            </a:r>
            <a:r>
              <a:rPr lang="es-DO" sz="2400" dirty="0" smtClean="0">
                <a:latin typeface="Calibri" panose="020F0502020204030204" pitchFamily="34" charset="0"/>
              </a:rPr>
              <a:t>provinciales </a:t>
            </a:r>
            <a:r>
              <a:rPr lang="es-DO" sz="2400" dirty="0" smtClean="0">
                <a:latin typeface="Calibri" panose="020F0502020204030204" pitchFamily="34" charset="0"/>
              </a:rPr>
              <a:t>y/o municipales, no les está permitido formalizar pactos de alianzas con ninguna de las organizaciones políticas que presentan candidaturas a nivel nacional, y de hacerlo se considerarán fusionadas, cuyos resultados implican la pérdida de su personería jurídica, de conformidad con lo que establece la Ley Electoral (Art. 64 Ley Electoral).</a:t>
            </a:r>
            <a:endParaRPr lang="en-US" sz="2400" dirty="0">
              <a:latin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28592"/>
            <a:ext cx="9144000" cy="1569660"/>
          </a:xfrm>
          <a:prstGeom prst="rect">
            <a:avLst/>
          </a:prstGeom>
          <a:noFill/>
        </p:spPr>
        <p:txBody>
          <a:bodyPr wrap="square" rtlCol="0">
            <a:spAutoFit/>
          </a:bodyPr>
          <a:lstStyle/>
          <a:p>
            <a:pPr algn="ctr"/>
            <a:r>
              <a:rPr lang="es-DO" sz="4800" b="1" dirty="0" smtClean="0">
                <a:effectLst>
                  <a:outerShdw blurRad="38100" dist="38100" dir="2700000" algn="tl">
                    <a:srgbClr val="000000">
                      <a:alpha val="43137"/>
                    </a:srgbClr>
                  </a:outerShdw>
                </a:effectLst>
                <a:latin typeface="Calibri" pitchFamily="34" charset="0"/>
                <a:cs typeface="Calibri" pitchFamily="34" charset="0"/>
              </a:rPr>
              <a:t>Módulo de Depósitos de Candidaturas</a:t>
            </a:r>
          </a:p>
        </p:txBody>
      </p:sp>
    </p:spTree>
    <p:extLst>
      <p:ext uri="{BB962C8B-B14F-4D97-AF65-F5344CB8AC3E}">
        <p14:creationId xmlns:p14="http://schemas.microsoft.com/office/powerpoint/2010/main" val="58842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0368"/>
            <a:ext cx="9144000" cy="523220"/>
          </a:xfrm>
          <a:prstGeom prst="rect">
            <a:avLst/>
          </a:prstGeom>
          <a:noFill/>
        </p:spPr>
        <p:txBody>
          <a:bodyPr wrap="square" rtlCol="0">
            <a:spAutoFit/>
          </a:bodyPr>
          <a:lstStyle/>
          <a:p>
            <a:pPr algn="ctr"/>
            <a:r>
              <a:rPr lang="es-DO" sz="2800" b="1" dirty="0" smtClean="0">
                <a:effectLst>
                  <a:outerShdw blurRad="38100" dist="38100" dir="2700000" algn="tl">
                    <a:srgbClr val="000000">
                      <a:alpha val="43137"/>
                    </a:srgbClr>
                  </a:outerShdw>
                </a:effectLst>
                <a:latin typeface="Calibri" pitchFamily="34" charset="0"/>
                <a:cs typeface="Calibri" pitchFamily="34" charset="0"/>
              </a:rPr>
              <a:t>Características del Módulo</a:t>
            </a:r>
          </a:p>
        </p:txBody>
      </p:sp>
      <p:sp>
        <p:nvSpPr>
          <p:cNvPr id="3" name="Content Placeholder 2"/>
          <p:cNvSpPr txBox="1">
            <a:spLocks/>
          </p:cNvSpPr>
          <p:nvPr/>
        </p:nvSpPr>
        <p:spPr>
          <a:xfrm>
            <a:off x="214314" y="1483588"/>
            <a:ext cx="8858280" cy="4972072"/>
          </a:xfrm>
          <a:prstGeom prst="rect">
            <a:avLst/>
          </a:prstGeom>
        </p:spPr>
        <p:txBody>
          <a:bodyPr>
            <a:noAutofit/>
          </a:bodyPr>
          <a:lstStyle>
            <a:lvl1pPr marL="342900" indent="-342900" algn="l" rtl="0" eaLnBrk="1" fontAlgn="base" hangingPunct="1">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1" fontAlgn="base" hangingPunct="1">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1" fontAlgn="base" hangingPunct="1">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1" fontAlgn="base" hangingPunct="1">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lgn="just">
              <a:buFont typeface="Arial" panose="020B0604020202020204" pitchFamily="34" charset="0"/>
              <a:buChar char="•"/>
            </a:pPr>
            <a:r>
              <a:rPr lang="es-DO" sz="2000" dirty="0" smtClean="0">
                <a:solidFill>
                  <a:schemeClr val="bg2">
                    <a:lumMod val="10000"/>
                  </a:schemeClr>
                </a:solidFill>
                <a:latin typeface="Calibri" panose="020F0502020204030204" pitchFamily="34" charset="0"/>
              </a:rPr>
              <a:t>Registro de los candidatos por cédula</a:t>
            </a:r>
          </a:p>
          <a:p>
            <a:pPr algn="just">
              <a:buFont typeface="Arial" panose="020B0604020202020204" pitchFamily="34" charset="0"/>
              <a:buChar char="•"/>
            </a:pPr>
            <a:r>
              <a:rPr lang="es-DO" sz="2000" dirty="0" smtClean="0">
                <a:solidFill>
                  <a:schemeClr val="bg2">
                    <a:lumMod val="10000"/>
                  </a:schemeClr>
                </a:solidFill>
                <a:latin typeface="Calibri" panose="020F0502020204030204" pitchFamily="34" charset="0"/>
              </a:rPr>
              <a:t>Validación de datos:</a:t>
            </a:r>
          </a:p>
          <a:p>
            <a:pPr lvl="1" algn="just">
              <a:buFont typeface="Arial" panose="020B0604020202020204" pitchFamily="34" charset="0"/>
              <a:buChar char="•"/>
            </a:pPr>
            <a:r>
              <a:rPr lang="es-DO" sz="1800" dirty="0" smtClean="0">
                <a:solidFill>
                  <a:schemeClr val="bg2">
                    <a:lumMod val="10000"/>
                  </a:schemeClr>
                </a:solidFill>
                <a:latin typeface="Calibri" panose="020F0502020204030204" pitchFamily="34" charset="0"/>
              </a:rPr>
              <a:t>Cédula.</a:t>
            </a:r>
          </a:p>
          <a:p>
            <a:pPr lvl="1" algn="just">
              <a:buFont typeface="Arial" panose="020B0604020202020204" pitchFamily="34" charset="0"/>
              <a:buChar char="•"/>
            </a:pPr>
            <a:r>
              <a:rPr lang="es-DO" sz="1800" dirty="0" smtClean="0">
                <a:solidFill>
                  <a:schemeClr val="bg2">
                    <a:lumMod val="10000"/>
                  </a:schemeClr>
                </a:solidFill>
                <a:latin typeface="Calibri" panose="020F0502020204030204" pitchFamily="34" charset="0"/>
              </a:rPr>
              <a:t>Votante en el Padrón (Mayor de edad, Dominicano y hábil para ejercer el voto) </a:t>
            </a:r>
          </a:p>
          <a:p>
            <a:pPr lvl="1" algn="just">
              <a:buFont typeface="Arial" panose="020B0604020202020204" pitchFamily="34" charset="0"/>
              <a:buChar char="•"/>
            </a:pPr>
            <a:r>
              <a:rPr lang="es-DO" sz="1800" dirty="0" smtClean="0">
                <a:solidFill>
                  <a:schemeClr val="bg2">
                    <a:lumMod val="10000"/>
                  </a:schemeClr>
                </a:solidFill>
                <a:latin typeface="Calibri" panose="020F0502020204030204" pitchFamily="34" charset="0"/>
              </a:rPr>
              <a:t>Que sea votante en el municipio de donde presenta candidatura.</a:t>
            </a:r>
          </a:p>
          <a:p>
            <a:pPr lvl="1" algn="just">
              <a:buFont typeface="Arial" panose="020B0604020202020204" pitchFamily="34" charset="0"/>
              <a:buChar char="•"/>
            </a:pPr>
            <a:r>
              <a:rPr lang="es-DO" sz="1800" dirty="0" smtClean="0">
                <a:solidFill>
                  <a:schemeClr val="bg2">
                    <a:lumMod val="10000"/>
                  </a:schemeClr>
                </a:solidFill>
                <a:latin typeface="Calibri" panose="020F0502020204030204" pitchFamily="34" charset="0"/>
              </a:rPr>
              <a:t>Control de la edad mínima permitida para el registro por cada cargo.</a:t>
            </a:r>
          </a:p>
          <a:p>
            <a:pPr algn="just">
              <a:buFont typeface="Arial" panose="020B0604020202020204" pitchFamily="34" charset="0"/>
              <a:buChar char="•"/>
            </a:pPr>
            <a:r>
              <a:rPr lang="es-DO" sz="2000" dirty="0" smtClean="0">
                <a:solidFill>
                  <a:schemeClr val="bg2">
                    <a:lumMod val="10000"/>
                  </a:schemeClr>
                </a:solidFill>
                <a:latin typeface="Calibri" panose="020F0502020204030204" pitchFamily="34" charset="0"/>
              </a:rPr>
              <a:t>Listado de cumplimiento de la cuota femenina.</a:t>
            </a:r>
          </a:p>
          <a:p>
            <a:pPr algn="just">
              <a:buFont typeface="Arial" panose="020B0604020202020204" pitchFamily="34" charset="0"/>
              <a:buChar char="•"/>
            </a:pPr>
            <a:r>
              <a:rPr lang="es-DO" sz="2000" dirty="0" smtClean="0">
                <a:solidFill>
                  <a:schemeClr val="bg2">
                    <a:lumMod val="10000"/>
                  </a:schemeClr>
                </a:solidFill>
                <a:latin typeface="Calibri" panose="020F0502020204030204" pitchFamily="34" charset="0"/>
              </a:rPr>
              <a:t>Control de pactos con otros partidos al momento del registro del candidato.</a:t>
            </a:r>
          </a:p>
          <a:p>
            <a:pPr algn="just">
              <a:buFont typeface="Arial" panose="020B0604020202020204" pitchFamily="34" charset="0"/>
              <a:buChar char="•"/>
            </a:pPr>
            <a:r>
              <a:rPr lang="es-DO" sz="2000" dirty="0" smtClean="0">
                <a:solidFill>
                  <a:schemeClr val="bg2">
                    <a:lumMod val="10000"/>
                  </a:schemeClr>
                </a:solidFill>
                <a:latin typeface="Calibri" panose="020F0502020204030204" pitchFamily="34" charset="0"/>
              </a:rPr>
              <a:t>Carga de la fotografía del candidato para ser utilizada en la boleta.</a:t>
            </a:r>
          </a:p>
          <a:p>
            <a:pPr algn="just">
              <a:buFont typeface="Arial" panose="020B0604020202020204" pitchFamily="34" charset="0"/>
              <a:buChar char="•"/>
            </a:pPr>
            <a:r>
              <a:rPr lang="es-DO" sz="2000" dirty="0" smtClean="0">
                <a:solidFill>
                  <a:schemeClr val="bg2">
                    <a:lumMod val="10000"/>
                  </a:schemeClr>
                </a:solidFill>
                <a:latin typeface="Calibri" panose="020F0502020204030204" pitchFamily="34" charset="0"/>
              </a:rPr>
              <a:t>Impresión de listados de validación y control del registro de los candidatos.</a:t>
            </a:r>
          </a:p>
          <a:p>
            <a:pPr algn="just">
              <a:buFont typeface="Arial" panose="020B0604020202020204" pitchFamily="34" charset="0"/>
              <a:buChar char="•"/>
            </a:pPr>
            <a:r>
              <a:rPr lang="es-DO" sz="2000" dirty="0" smtClean="0">
                <a:solidFill>
                  <a:schemeClr val="bg2">
                    <a:lumMod val="10000"/>
                  </a:schemeClr>
                </a:solidFill>
                <a:latin typeface="Calibri" panose="020F0502020204030204" pitchFamily="34" charset="0"/>
              </a:rPr>
              <a:t>Impresión automática de los formularios para el deposito de candidaturas</a:t>
            </a:r>
          </a:p>
        </p:txBody>
      </p:sp>
    </p:spTree>
    <p:extLst>
      <p:ext uri="{BB962C8B-B14F-4D97-AF65-F5344CB8AC3E}">
        <p14:creationId xmlns:p14="http://schemas.microsoft.com/office/powerpoint/2010/main" val="1755245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60148" y="913288"/>
            <a:ext cx="8161867"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es-DO" sz="2800" b="1" dirty="0">
                <a:effectLst>
                  <a:outerShdw blurRad="38100" dist="38100" dir="2700000" algn="tl">
                    <a:srgbClr val="000000">
                      <a:alpha val="43137"/>
                    </a:srgbClr>
                  </a:outerShdw>
                </a:effectLst>
                <a:latin typeface="Calibri" pitchFamily="34" charset="0"/>
                <a:cs typeface="Calibri" pitchFamily="34" charset="0"/>
              </a:rPr>
              <a:t>REQUISITOS EXIGIDOS A LOS CANDIDATOS/AS, </a:t>
            </a:r>
          </a:p>
          <a:p>
            <a:pPr marL="0" marR="0" lvl="0" indent="0" algn="ctr" defTabSz="914400" rtl="0" eaLnBrk="1" fontAlgn="base" latinLnBrk="0" hangingPunct="1">
              <a:lnSpc>
                <a:spcPct val="100000"/>
              </a:lnSpc>
              <a:spcBef>
                <a:spcPct val="0"/>
              </a:spcBef>
              <a:spcAft>
                <a:spcPct val="0"/>
              </a:spcAft>
              <a:buClrTx/>
              <a:buSzTx/>
              <a:tabLst/>
            </a:pPr>
            <a:r>
              <a:rPr lang="es-DO" sz="2800" b="1" dirty="0">
                <a:effectLst>
                  <a:outerShdw blurRad="38100" dist="38100" dir="2700000" algn="tl">
                    <a:srgbClr val="000000">
                      <a:alpha val="43137"/>
                    </a:srgbClr>
                  </a:outerShdw>
                </a:effectLst>
                <a:latin typeface="Calibri" pitchFamily="34" charset="0"/>
                <a:cs typeface="Calibri" pitchFamily="34" charset="0"/>
              </a:rPr>
              <a:t>SEGÚN EL NIVEL DE ELECCIÓN: </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DO" sz="2000" b="0" i="0" u="none" strike="noStrike" cap="none" normalizeH="0" baseline="0" dirty="0" smtClean="0">
              <a:ln>
                <a:noFill/>
              </a:ln>
              <a:solidFill>
                <a:schemeClr val="tx1"/>
              </a:solidFill>
              <a:effectLst/>
              <a:latin typeface="Calibri" panose="020F0502020204030204"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s-DO" sz="2000" b="1" i="0" u="sng" strike="noStrike" cap="none" normalizeH="0" baseline="0" dirty="0" smtClean="0">
                <a:ln>
                  <a:noFill/>
                </a:ln>
                <a:solidFill>
                  <a:schemeClr val="tx1"/>
                </a:solidFill>
                <a:effectLst>
                  <a:outerShdw blurRad="38100" dist="38100" dir="2700000" algn="tl">
                    <a:srgbClr val="000000">
                      <a:alpha val="43137"/>
                    </a:srgbClr>
                  </a:outerShdw>
                </a:effectLst>
                <a:latin typeface="Calibri" panose="020F0502020204030204" pitchFamily="34" charset="0"/>
                <a:ea typeface="Times New Roman" pitchFamily="18" charset="0"/>
              </a:rPr>
              <a:t>Candidatos/as presidenciales y vicepresidenciales</a:t>
            </a:r>
            <a:r>
              <a:rPr kumimoji="0" lang="es-DO" sz="2000" b="0" i="0" u="none" strike="noStrike" cap="none" normalizeH="0" baseline="0" dirty="0" smtClean="0">
                <a:ln>
                  <a:noFill/>
                </a:ln>
                <a:solidFill>
                  <a:schemeClr val="tx1"/>
                </a:solidFill>
                <a:effectLst/>
                <a:latin typeface="Calibri" panose="020F0502020204030204" pitchFamily="34" charset="0"/>
                <a:ea typeface="Times New Roman" pitchFamily="18" charset="0"/>
              </a:rPr>
              <a:t>:</a:t>
            </a:r>
            <a:endParaRPr kumimoji="0" lang="en-US" sz="2000" b="0" i="0" u="none" strike="noStrike" cap="none" normalizeH="0" baseline="0" dirty="0" smtClean="0">
              <a:ln>
                <a:noFill/>
              </a:ln>
              <a:solidFill>
                <a:schemeClr val="tx1"/>
              </a:solidFill>
              <a:effectLst/>
              <a:latin typeface="Calibri" panose="020F0502020204030204" pitchFamily="34" charset="0"/>
            </a:endParaRPr>
          </a:p>
          <a:p>
            <a:pPr marL="914400" lvl="1" indent="-457200" algn="just" eaLnBrk="0" fontAlgn="base" hangingPunct="0">
              <a:spcBef>
                <a:spcPct val="0"/>
              </a:spcBef>
              <a:spcAft>
                <a:spcPct val="0"/>
              </a:spcAft>
              <a:buFont typeface="+mj-lt"/>
              <a:buAutoNum type="arabicPeriod"/>
            </a:pPr>
            <a:r>
              <a:rPr kumimoji="0" lang="es-DO" sz="2000" b="0" i="0" u="none" strike="noStrike" cap="none" normalizeH="0" baseline="0" dirty="0" smtClean="0">
                <a:ln>
                  <a:noFill/>
                </a:ln>
                <a:solidFill>
                  <a:schemeClr val="tx1"/>
                </a:solidFill>
                <a:effectLst/>
                <a:latin typeface="Calibri" panose="020F0502020204030204" pitchFamily="34" charset="0"/>
                <a:ea typeface="Times New Roman" pitchFamily="18" charset="0"/>
              </a:rPr>
              <a:t>Ser dominicana o dominicano de nacimiento u origen;</a:t>
            </a:r>
            <a:endParaRPr kumimoji="0" lang="en-US" sz="2000" b="0" i="0" u="none" strike="noStrike" cap="none" normalizeH="0" baseline="0" dirty="0" smtClean="0">
              <a:ln>
                <a:noFill/>
              </a:ln>
              <a:solidFill>
                <a:schemeClr val="tx1"/>
              </a:solidFill>
              <a:effectLst/>
              <a:latin typeface="Calibri" panose="020F0502020204030204" pitchFamily="34" charset="0"/>
            </a:endParaRPr>
          </a:p>
          <a:p>
            <a:pPr marL="914400" lvl="1" indent="-457200" algn="just" eaLnBrk="0" fontAlgn="base" hangingPunct="0">
              <a:spcBef>
                <a:spcPct val="0"/>
              </a:spcBef>
              <a:spcAft>
                <a:spcPct val="0"/>
              </a:spcAft>
              <a:buFont typeface="+mj-lt"/>
              <a:buAutoNum type="arabicPeriod"/>
            </a:pPr>
            <a:r>
              <a:rPr kumimoji="0" lang="es-DO" sz="2000" b="0" i="0" u="none" strike="noStrike" cap="none" normalizeH="0" baseline="0" dirty="0" smtClean="0">
                <a:ln>
                  <a:noFill/>
                </a:ln>
                <a:solidFill>
                  <a:schemeClr val="tx1"/>
                </a:solidFill>
                <a:effectLst/>
                <a:latin typeface="Calibri" panose="020F0502020204030204" pitchFamily="34" charset="0"/>
                <a:ea typeface="Times New Roman" pitchFamily="18" charset="0"/>
              </a:rPr>
              <a:t>Haber cumplido treinta años de edad;</a:t>
            </a:r>
            <a:endParaRPr kumimoji="0" lang="en-US" sz="2000" b="0" i="0" u="none" strike="noStrike" cap="none" normalizeH="0" baseline="0" dirty="0" smtClean="0">
              <a:ln>
                <a:noFill/>
              </a:ln>
              <a:solidFill>
                <a:schemeClr val="tx1"/>
              </a:solidFill>
              <a:effectLst/>
              <a:latin typeface="Calibri" panose="020F0502020204030204" pitchFamily="34" charset="0"/>
            </a:endParaRPr>
          </a:p>
          <a:p>
            <a:pPr marL="914400" lvl="1" indent="-457200" algn="just" eaLnBrk="0" fontAlgn="base" hangingPunct="0">
              <a:spcBef>
                <a:spcPct val="0"/>
              </a:spcBef>
              <a:spcAft>
                <a:spcPct val="0"/>
              </a:spcAft>
              <a:buFont typeface="+mj-lt"/>
              <a:buAutoNum type="arabicPeriod"/>
            </a:pPr>
            <a:r>
              <a:rPr kumimoji="0" lang="es-DO" sz="2000" b="0" i="0" u="none" strike="noStrike" cap="none" normalizeH="0" baseline="0" dirty="0" smtClean="0">
                <a:ln>
                  <a:noFill/>
                </a:ln>
                <a:solidFill>
                  <a:schemeClr val="tx1"/>
                </a:solidFill>
                <a:effectLst/>
                <a:latin typeface="Calibri" panose="020F0502020204030204" pitchFamily="34" charset="0"/>
                <a:ea typeface="Times New Roman" pitchFamily="18" charset="0"/>
              </a:rPr>
              <a:t>Estar en pleno ejercicio de los derechos civiles y políticos;</a:t>
            </a:r>
            <a:endParaRPr kumimoji="0" lang="en-US" sz="2000" b="0" i="0" u="none" strike="noStrike" cap="none" normalizeH="0" baseline="0" dirty="0" smtClean="0">
              <a:ln>
                <a:noFill/>
              </a:ln>
              <a:solidFill>
                <a:schemeClr val="tx1"/>
              </a:solidFill>
              <a:effectLst/>
              <a:latin typeface="Calibri" panose="020F0502020204030204" pitchFamily="34" charset="0"/>
            </a:endParaRPr>
          </a:p>
          <a:p>
            <a:pPr marL="914400" lvl="1" indent="-457200" algn="just" eaLnBrk="0" fontAlgn="base" hangingPunct="0">
              <a:spcBef>
                <a:spcPct val="0"/>
              </a:spcBef>
              <a:spcAft>
                <a:spcPct val="0"/>
              </a:spcAft>
              <a:buFont typeface="+mj-lt"/>
              <a:buAutoNum type="arabicPeriod"/>
            </a:pPr>
            <a:r>
              <a:rPr kumimoji="0" lang="es-DO" sz="2000" b="0" i="0" u="none" strike="noStrike" cap="none" normalizeH="0" baseline="0" dirty="0" smtClean="0">
                <a:ln>
                  <a:noFill/>
                </a:ln>
                <a:solidFill>
                  <a:schemeClr val="tx1"/>
                </a:solidFill>
                <a:effectLst/>
                <a:latin typeface="Calibri" panose="020F0502020204030204" pitchFamily="34" charset="0"/>
                <a:ea typeface="Times New Roman" pitchFamily="18" charset="0"/>
              </a:rPr>
              <a:t>No estar el servicio militar o policial activo por lo menos durante los tres años previos a las elecciones presidenciales.</a:t>
            </a:r>
            <a:endParaRPr kumimoji="0" lang="en-US" sz="20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DO" sz="2000" b="0" i="0" u="none" strike="noStrike" cap="none" normalizeH="0" baseline="0" dirty="0" smtClean="0">
              <a:ln>
                <a:noFill/>
              </a:ln>
              <a:solidFill>
                <a:schemeClr val="tx1"/>
              </a:solidFill>
              <a:effectLst/>
              <a:latin typeface="Calibri" panose="020F0502020204030204" pitchFamily="34" charset="0"/>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es-DO" sz="2000" b="1" u="sng" dirty="0" smtClean="0">
                <a:effectLst>
                  <a:outerShdw blurRad="38100" dist="38100" dir="2700000" algn="tl">
                    <a:srgbClr val="000000">
                      <a:alpha val="43137"/>
                    </a:srgbClr>
                  </a:outerShdw>
                </a:effectLst>
                <a:latin typeface="Calibri" panose="020F0502020204030204" pitchFamily="34" charset="0"/>
                <a:ea typeface="Times New Roman" pitchFamily="18" charset="0"/>
              </a:rPr>
              <a:t>Candidatos/as a senadores/as y diputados/as</a:t>
            </a:r>
            <a:r>
              <a:rPr kumimoji="0" lang="es-DO" sz="2000" b="0" i="0" u="none" strike="noStrike" cap="none" normalizeH="0" baseline="0" dirty="0" smtClean="0">
                <a:ln>
                  <a:noFill/>
                </a:ln>
                <a:solidFill>
                  <a:schemeClr val="tx1"/>
                </a:solidFill>
                <a:effectLst/>
                <a:latin typeface="Calibri" panose="020F0502020204030204" pitchFamily="34" charset="0"/>
                <a:ea typeface="Times New Roman" pitchFamily="18" charset="0"/>
              </a:rPr>
              <a:t>:</a:t>
            </a:r>
            <a:endParaRPr kumimoji="0" lang="en-US" sz="2000" b="0" i="0" u="none" strike="noStrike" cap="none" normalizeH="0" baseline="0" dirty="0" smtClean="0">
              <a:ln>
                <a:noFill/>
              </a:ln>
              <a:solidFill>
                <a:schemeClr val="tx1"/>
              </a:solidFill>
              <a:effectLst/>
              <a:latin typeface="Calibri" panose="020F0502020204030204" pitchFamily="34" charset="0"/>
            </a:endParaRPr>
          </a:p>
          <a:p>
            <a:pPr marL="914400" lvl="1" indent="-457200" algn="just" eaLnBrk="0" fontAlgn="base" hangingPunct="0">
              <a:spcBef>
                <a:spcPct val="0"/>
              </a:spcBef>
              <a:spcAft>
                <a:spcPct val="0"/>
              </a:spcAft>
              <a:buFont typeface="+mj-lt"/>
              <a:buAutoNum type="arabicPeriod"/>
            </a:pPr>
            <a:r>
              <a:rPr kumimoji="0" lang="es-DO" sz="2000" b="0" i="0" u="none" strike="noStrike" cap="none" normalizeH="0" baseline="0" dirty="0" smtClean="0">
                <a:ln>
                  <a:noFill/>
                </a:ln>
                <a:solidFill>
                  <a:schemeClr val="tx1"/>
                </a:solidFill>
                <a:effectLst/>
                <a:latin typeface="Calibri" panose="020F0502020204030204" pitchFamily="34" charset="0"/>
                <a:ea typeface="Times New Roman" pitchFamily="18" charset="0"/>
              </a:rPr>
              <a:t>Ser dominicana o dominicano en pleno ejercicio de los derechos civiles y políticos;</a:t>
            </a:r>
            <a:endParaRPr kumimoji="0" lang="en-US" sz="2000" b="0" i="0" u="none" strike="noStrike" cap="none" normalizeH="0" baseline="0" dirty="0" smtClean="0">
              <a:ln>
                <a:noFill/>
              </a:ln>
              <a:solidFill>
                <a:schemeClr val="tx1"/>
              </a:solidFill>
              <a:effectLst/>
              <a:latin typeface="Calibri" panose="020F0502020204030204" pitchFamily="34" charset="0"/>
            </a:endParaRPr>
          </a:p>
          <a:p>
            <a:pPr marL="914400" lvl="1" indent="-457200" algn="just" eaLnBrk="0" fontAlgn="base" hangingPunct="0">
              <a:spcBef>
                <a:spcPct val="0"/>
              </a:spcBef>
              <a:spcAft>
                <a:spcPct val="0"/>
              </a:spcAft>
              <a:buFont typeface="+mj-lt"/>
              <a:buAutoNum type="arabicPeriod"/>
            </a:pPr>
            <a:r>
              <a:rPr kumimoji="0" lang="es-DO" sz="2000" b="0" i="0" u="none" strike="noStrike" cap="none" normalizeH="0" baseline="0" dirty="0" smtClean="0">
                <a:ln>
                  <a:noFill/>
                </a:ln>
                <a:solidFill>
                  <a:schemeClr val="tx1"/>
                </a:solidFill>
                <a:effectLst/>
                <a:latin typeface="Calibri" panose="020F0502020204030204" pitchFamily="34" charset="0"/>
                <a:ea typeface="Times New Roman" pitchFamily="18" charset="0"/>
              </a:rPr>
              <a:t>Haber cumplido veinticinco (25) años de edad;</a:t>
            </a:r>
            <a:endParaRPr kumimoji="0" lang="en-US" sz="2000" b="0" i="0" u="none" strike="noStrike" cap="none" normalizeH="0" baseline="0" dirty="0" smtClean="0">
              <a:ln>
                <a:noFill/>
              </a:ln>
              <a:solidFill>
                <a:schemeClr val="tx1"/>
              </a:solidFill>
              <a:effectLst/>
              <a:latin typeface="Calibri" panose="020F0502020204030204" pitchFamily="34" charset="0"/>
            </a:endParaRPr>
          </a:p>
          <a:p>
            <a:pPr marL="914400" lvl="1" indent="-457200" algn="just" eaLnBrk="0" fontAlgn="base" hangingPunct="0">
              <a:spcBef>
                <a:spcPct val="0"/>
              </a:spcBef>
              <a:spcAft>
                <a:spcPct val="0"/>
              </a:spcAft>
              <a:buFont typeface="+mj-lt"/>
              <a:buAutoNum type="arabicPeriod"/>
            </a:pPr>
            <a:r>
              <a:rPr kumimoji="0" lang="es-DO" sz="2000" b="0" i="0" u="none" strike="noStrike" cap="none" normalizeH="0" baseline="0" dirty="0" smtClean="0">
                <a:ln>
                  <a:noFill/>
                </a:ln>
                <a:solidFill>
                  <a:schemeClr val="tx1"/>
                </a:solidFill>
                <a:effectLst/>
                <a:latin typeface="Calibri" panose="020F0502020204030204" pitchFamily="34" charset="0"/>
                <a:ea typeface="Times New Roman" pitchFamily="18" charset="0"/>
              </a:rPr>
              <a:t>Ser nativo de la demarcación territorial que lo elija o haber residido en ella por lo menos cinco años consecutivos.</a:t>
            </a:r>
            <a:endParaRPr kumimoji="0" lang="es-DO" sz="2000" b="0" i="0" u="none" strike="noStrike" cap="none" normalizeH="0" baseline="0" dirty="0" smtClean="0">
              <a:ln>
                <a:noFill/>
              </a:ln>
              <a:solidFill>
                <a:schemeClr val="tx1"/>
              </a:solidFill>
              <a:effectLst/>
              <a:latin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23415" y="869016"/>
            <a:ext cx="8161867"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DO" sz="2000" b="1" dirty="0" smtClean="0">
                <a:latin typeface="Calibri" panose="020F0502020204030204" pitchFamily="34" charset="0"/>
              </a:rPr>
              <a:t> </a:t>
            </a:r>
            <a:endParaRPr lang="en-US" sz="2000" dirty="0" smtClean="0">
              <a:latin typeface="Calibri" panose="020F0502020204030204" pitchFamily="34" charset="0"/>
            </a:endParaRPr>
          </a:p>
          <a:p>
            <a:pPr lvl="0" algn="just">
              <a:buFont typeface="Arial" pitchFamily="34" charset="0"/>
              <a:buChar char="•"/>
            </a:pPr>
            <a:r>
              <a:rPr lang="es-DO" sz="2000" b="1" u="sng" dirty="0" smtClean="0">
                <a:effectLst>
                  <a:outerShdw blurRad="38100" dist="38100" dir="2700000" algn="tl">
                    <a:srgbClr val="000000">
                      <a:alpha val="43137"/>
                    </a:srgbClr>
                  </a:outerShdw>
                </a:effectLst>
                <a:latin typeface="Calibri" panose="020F0502020204030204" pitchFamily="34" charset="0"/>
                <a:ea typeface="Times New Roman" pitchFamily="18" charset="0"/>
              </a:rPr>
              <a:t>Candidatos/as a diputados/as representantes de la comunidad dominicana en el exterior</a:t>
            </a:r>
            <a:r>
              <a:rPr lang="es-DO" sz="2000" dirty="0" smtClean="0">
                <a:latin typeface="Calibri" panose="020F0502020204030204" pitchFamily="34" charset="0"/>
                <a:ea typeface="Times New Roman" pitchFamily="18" charset="0"/>
              </a:rPr>
              <a:t>:</a:t>
            </a:r>
          </a:p>
          <a:p>
            <a:pPr lvl="0" algn="just"/>
            <a:endParaRPr lang="en-US" sz="2000" dirty="0" smtClean="0">
              <a:latin typeface="Calibri" panose="020F0502020204030204" pitchFamily="34" charset="0"/>
              <a:ea typeface="Times New Roman" pitchFamily="18" charset="0"/>
            </a:endParaRPr>
          </a:p>
          <a:p>
            <a:pPr marL="914400" lvl="1" indent="-457200" algn="just">
              <a:buFont typeface="+mj-lt"/>
              <a:buAutoNum type="arabicPeriod"/>
            </a:pPr>
            <a:r>
              <a:rPr lang="es-DO" sz="2000" dirty="0" smtClean="0">
                <a:latin typeface="Calibri" panose="020F0502020204030204" pitchFamily="34" charset="0"/>
                <a:ea typeface="Times New Roman" pitchFamily="18" charset="0"/>
              </a:rPr>
              <a:t>Ser dominicano/a y poseer su cédula de identidad y electoral;</a:t>
            </a:r>
            <a:endParaRPr lang="en-US" sz="2000" dirty="0" smtClean="0">
              <a:latin typeface="Calibri" panose="020F0502020204030204" pitchFamily="34" charset="0"/>
              <a:ea typeface="Times New Roman" pitchFamily="18" charset="0"/>
            </a:endParaRPr>
          </a:p>
          <a:p>
            <a:pPr marL="914400" lvl="1" indent="-457200" algn="just">
              <a:buFont typeface="+mj-lt"/>
              <a:buAutoNum type="arabicPeriod"/>
            </a:pPr>
            <a:r>
              <a:rPr lang="es-DO" sz="2000" dirty="0" smtClean="0">
                <a:latin typeface="Calibri" panose="020F0502020204030204" pitchFamily="34" charset="0"/>
                <a:ea typeface="Times New Roman" pitchFamily="18" charset="0"/>
              </a:rPr>
              <a:t>Estar en pleno goce de los derechos civiles y políticos;</a:t>
            </a:r>
            <a:endParaRPr lang="en-US" sz="2000" dirty="0" smtClean="0">
              <a:latin typeface="Calibri" panose="020F0502020204030204" pitchFamily="34" charset="0"/>
              <a:ea typeface="Times New Roman" pitchFamily="18" charset="0"/>
            </a:endParaRPr>
          </a:p>
          <a:p>
            <a:pPr marL="914400" lvl="1" indent="-457200" algn="just">
              <a:buFont typeface="+mj-lt"/>
              <a:buAutoNum type="arabicPeriod"/>
            </a:pPr>
            <a:r>
              <a:rPr lang="es-DO" sz="2000" dirty="0" smtClean="0">
                <a:latin typeface="Calibri" panose="020F0502020204030204" pitchFamily="34" charset="0"/>
                <a:ea typeface="Times New Roman" pitchFamily="18" charset="0"/>
              </a:rPr>
              <a:t>Tener más de veinticinco años cumplidos o a cumplirlos antes de la toma de posesión del cargo;</a:t>
            </a:r>
            <a:endParaRPr lang="en-US" sz="2000" dirty="0" smtClean="0">
              <a:latin typeface="Calibri" panose="020F0502020204030204" pitchFamily="34" charset="0"/>
              <a:ea typeface="Times New Roman" pitchFamily="18" charset="0"/>
            </a:endParaRPr>
          </a:p>
          <a:p>
            <a:pPr marL="914400" lvl="1" indent="-457200" algn="just">
              <a:buFont typeface="+mj-lt"/>
              <a:buAutoNum type="arabicPeriod"/>
            </a:pPr>
            <a:r>
              <a:rPr lang="es-DO" sz="2000" dirty="0" smtClean="0">
                <a:latin typeface="Calibri" panose="020F0502020204030204" pitchFamily="34" charset="0"/>
                <a:ea typeface="Times New Roman" pitchFamily="18" charset="0"/>
              </a:rPr>
              <a:t>Estar incluido en el Registro de Electores Residentes en el Exterior;</a:t>
            </a:r>
            <a:endParaRPr lang="en-US" sz="2000" dirty="0" smtClean="0">
              <a:latin typeface="Calibri" panose="020F0502020204030204" pitchFamily="34" charset="0"/>
              <a:ea typeface="Times New Roman" pitchFamily="18" charset="0"/>
            </a:endParaRPr>
          </a:p>
          <a:p>
            <a:pPr marL="914400" lvl="1" indent="-457200" algn="just">
              <a:buFont typeface="+mj-lt"/>
              <a:buAutoNum type="arabicPeriod"/>
            </a:pPr>
            <a:r>
              <a:rPr lang="es-DO" sz="2000" dirty="0" smtClean="0">
                <a:latin typeface="Calibri" panose="020F0502020204030204" pitchFamily="34" charset="0"/>
                <a:ea typeface="Times New Roman" pitchFamily="18" charset="0"/>
              </a:rPr>
              <a:t>Haber vivido por lo menos cinco años en la circunscripción electoral por la cual sea candidato/a;</a:t>
            </a:r>
            <a:endParaRPr lang="en-US" sz="2000" dirty="0" smtClean="0">
              <a:latin typeface="Calibri" panose="020F0502020204030204" pitchFamily="34" charset="0"/>
              <a:ea typeface="Times New Roman" pitchFamily="18" charset="0"/>
            </a:endParaRPr>
          </a:p>
          <a:p>
            <a:pPr marL="914400" lvl="1" indent="-457200" algn="just">
              <a:buFont typeface="+mj-lt"/>
              <a:buAutoNum type="arabicPeriod"/>
            </a:pPr>
            <a:r>
              <a:rPr lang="es-DO" sz="2000" dirty="0" smtClean="0">
                <a:latin typeface="Calibri" panose="020F0502020204030204" pitchFamily="34" charset="0"/>
                <a:ea typeface="Times New Roman" pitchFamily="18" charset="0"/>
              </a:rPr>
              <a:t>No encontrarse dentro de las inhabilidades previstas por la Junta Central Electoral.</a:t>
            </a:r>
            <a:endParaRPr lang="en-US" sz="2000" dirty="0" smtClean="0">
              <a:latin typeface="Calibri" panose="020F0502020204030204" pitchFamily="34" charset="0"/>
              <a:ea typeface="Times New Roman" pitchFamily="18" charset="0"/>
            </a:endParaRPr>
          </a:p>
          <a:p>
            <a:pPr algn="just"/>
            <a:r>
              <a:rPr lang="es-DO" sz="2000" dirty="0" smtClean="0">
                <a:latin typeface="Calibri" panose="020F0502020204030204" pitchFamily="34" charset="0"/>
              </a:rPr>
              <a:t> </a:t>
            </a:r>
            <a:endParaRPr lang="en-US" sz="2000" dirty="0">
              <a:latin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60368"/>
            <a:ext cx="9144000" cy="523220"/>
          </a:xfrm>
          <a:prstGeom prst="rect">
            <a:avLst/>
          </a:prstGeom>
          <a:noFill/>
        </p:spPr>
        <p:txBody>
          <a:bodyPr wrap="square" rtlCol="0">
            <a:spAutoFit/>
          </a:bodyPr>
          <a:lstStyle/>
          <a:p>
            <a:pPr algn="ctr"/>
            <a:r>
              <a:rPr lang="es-DO" sz="2800" b="1" dirty="0" smtClean="0">
                <a:effectLst>
                  <a:outerShdw blurRad="38100" dist="38100" dir="2700000" algn="tl">
                    <a:srgbClr val="000000">
                      <a:alpha val="43137"/>
                    </a:srgbClr>
                  </a:outerShdw>
                </a:effectLst>
                <a:latin typeface="Calibri" pitchFamily="34" charset="0"/>
                <a:cs typeface="Calibri" pitchFamily="34" charset="0"/>
              </a:rPr>
              <a:t>Descripción del Sistema</a:t>
            </a:r>
          </a:p>
        </p:txBody>
      </p:sp>
      <p:sp>
        <p:nvSpPr>
          <p:cNvPr id="4" name="Content Placeholder 2"/>
          <p:cNvSpPr txBox="1">
            <a:spLocks/>
          </p:cNvSpPr>
          <p:nvPr/>
        </p:nvSpPr>
        <p:spPr>
          <a:xfrm>
            <a:off x="457200" y="1809161"/>
            <a:ext cx="8229600" cy="3286148"/>
          </a:xfrm>
          <a:prstGeom prst="rect">
            <a:avLst/>
          </a:prstGeom>
        </p:spPr>
        <p:txBody>
          <a:bodyPr>
            <a:noAutofit/>
          </a:bodyPr>
          <a:lstStyle>
            <a:lvl1pPr marL="342900" indent="-342900" algn="l" rtl="0" eaLnBrk="1" fontAlgn="base" hangingPunct="1">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1" fontAlgn="base" hangingPunct="1">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1" fontAlgn="base" hangingPunct="1">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1" fontAlgn="base" hangingPunct="1">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lgn="just">
              <a:buFont typeface="Wingdings 2" pitchFamily="18" charset="2"/>
              <a:buNone/>
            </a:pPr>
            <a:r>
              <a:rPr lang="es-DO" sz="2400" dirty="0" smtClean="0">
                <a:solidFill>
                  <a:schemeClr val="tx1"/>
                </a:solidFill>
                <a:latin typeface="Calibri" panose="020F0502020204030204" pitchFamily="34" charset="0"/>
              </a:rPr>
              <a:t>	La JCE pone a disposición de los </a:t>
            </a:r>
            <a:r>
              <a:rPr lang="es-DO" sz="2400" dirty="0" smtClean="0">
                <a:solidFill>
                  <a:schemeClr val="tx1"/>
                </a:solidFill>
                <a:latin typeface="Calibri" panose="020F0502020204030204" pitchFamily="34" charset="0"/>
              </a:rPr>
              <a:t>partidos </a:t>
            </a:r>
            <a:r>
              <a:rPr lang="es-DO" sz="2400" dirty="0" smtClean="0">
                <a:solidFill>
                  <a:schemeClr val="tx1"/>
                </a:solidFill>
                <a:latin typeface="Calibri" panose="020F0502020204030204" pitchFamily="34" charset="0"/>
              </a:rPr>
              <a:t>políticos una herramienta informática que facilita el manejo de los pactos de alianzas entre las organizaciones políticas y para las inscripciones y registro de candidaturas a los cargos de los niveles presidencial, congresual y municipal, tomando en cuenta todas las requerimientos para el cumplimiento de la ley electoral.</a:t>
            </a:r>
            <a:endParaRPr lang="es-DO" sz="24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4796031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397934" y="1063112"/>
            <a:ext cx="8415866"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DO" sz="2000" b="1" i="0" u="sng" strike="noStrike" cap="none" normalizeH="0" baseline="0" dirty="0" smtClean="0">
                <a:ln>
                  <a:noFill/>
                </a:ln>
                <a:solidFill>
                  <a:schemeClr val="tx1"/>
                </a:solidFill>
                <a:effectLst>
                  <a:outerShdw blurRad="38100" dist="38100" dir="2700000" algn="tl">
                    <a:srgbClr val="000000">
                      <a:alpha val="43137"/>
                    </a:srgbClr>
                  </a:outerShdw>
                </a:effectLst>
                <a:latin typeface="Calibri" panose="020F0502020204030204" pitchFamily="34" charset="0"/>
                <a:ea typeface="Times New Roman" pitchFamily="18" charset="0"/>
              </a:rPr>
              <a:t>Candidatos/as municipales</a:t>
            </a:r>
            <a:r>
              <a:rPr kumimoji="0" lang="es-DO" sz="2000" b="0" i="0" u="none" strike="noStrike" cap="none" normalizeH="0" baseline="0" dirty="0" smtClean="0">
                <a:ln>
                  <a:noFill/>
                </a:ln>
                <a:solidFill>
                  <a:schemeClr val="tx1"/>
                </a:solidFill>
                <a:effectLst/>
                <a:latin typeface="Calibri" panose="020F0502020204030204" pitchFamily="34" charset="0"/>
                <a:ea typeface="Times New Roman" pitchFamily="18" charset="0"/>
              </a:rPr>
              <a:t>, es decir, alcaldes/as, vicealcaldes/as, regidores/as y sus suplentes de los municipios y directores/as, subdirectores/as y vocales de distritos municipales (artículos 37 y 80 párrafo I, de la Ley 176-07):</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Calibri" panose="020F0502020204030204" pitchFamily="34" charset="0"/>
            </a:endParaRPr>
          </a:p>
          <a:p>
            <a:pPr marL="800100" lvl="1" indent="-342900" algn="just" eaLnBrk="0" fontAlgn="base" hangingPunct="0">
              <a:spcBef>
                <a:spcPct val="0"/>
              </a:spcBef>
              <a:spcAft>
                <a:spcPct val="0"/>
              </a:spcAft>
              <a:buFont typeface="+mj-lt"/>
              <a:buAutoNum type="arabicPeriod"/>
            </a:pPr>
            <a:r>
              <a:rPr kumimoji="0" lang="es-DO" sz="2000" b="0" i="0" u="none" strike="noStrike" cap="none" normalizeH="0" baseline="0" dirty="0" smtClean="0">
                <a:ln>
                  <a:noFill/>
                </a:ln>
                <a:solidFill>
                  <a:schemeClr val="tx1"/>
                </a:solidFill>
                <a:effectLst/>
                <a:latin typeface="Calibri" panose="020F0502020204030204" pitchFamily="34" charset="0"/>
                <a:ea typeface="Times New Roman" pitchFamily="18" charset="0"/>
              </a:rPr>
              <a:t>Ser dominicano/a mayor de edad;</a:t>
            </a:r>
            <a:endParaRPr kumimoji="0" lang="en-US" sz="2000" b="0" i="0" u="none" strike="noStrike" cap="none" normalizeH="0" baseline="0" dirty="0" smtClean="0">
              <a:ln>
                <a:noFill/>
              </a:ln>
              <a:solidFill>
                <a:schemeClr val="tx1"/>
              </a:solidFill>
              <a:effectLst/>
              <a:latin typeface="Calibri" panose="020F0502020204030204" pitchFamily="34" charset="0"/>
            </a:endParaRPr>
          </a:p>
          <a:p>
            <a:pPr marL="800100" lvl="1" indent="-342900" algn="just" eaLnBrk="0" fontAlgn="base" hangingPunct="0">
              <a:spcBef>
                <a:spcPct val="0"/>
              </a:spcBef>
              <a:spcAft>
                <a:spcPct val="0"/>
              </a:spcAft>
              <a:buFont typeface="+mj-lt"/>
              <a:buAutoNum type="arabicPeriod"/>
            </a:pPr>
            <a:r>
              <a:rPr kumimoji="0" lang="es-DO" sz="2000" b="0" i="0" u="none" strike="noStrike" cap="none" normalizeH="0" baseline="0" dirty="0" smtClean="0">
                <a:ln>
                  <a:noFill/>
                </a:ln>
                <a:solidFill>
                  <a:schemeClr val="tx1"/>
                </a:solidFill>
                <a:effectLst/>
                <a:latin typeface="Calibri" panose="020F0502020204030204" pitchFamily="34" charset="0"/>
                <a:ea typeface="Times New Roman" pitchFamily="18" charset="0"/>
              </a:rPr>
              <a:t>Estar en pleno goce de los derechos civiles y políticos;</a:t>
            </a:r>
            <a:endParaRPr kumimoji="0" lang="en-US" sz="2000" b="0" i="0" u="none" strike="noStrike" cap="none" normalizeH="0" baseline="0" dirty="0" smtClean="0">
              <a:ln>
                <a:noFill/>
              </a:ln>
              <a:solidFill>
                <a:schemeClr val="tx1"/>
              </a:solidFill>
              <a:effectLst/>
              <a:latin typeface="Calibri" panose="020F0502020204030204" pitchFamily="34" charset="0"/>
            </a:endParaRPr>
          </a:p>
          <a:p>
            <a:pPr marL="800100" lvl="1" indent="-342900" algn="just" eaLnBrk="0" fontAlgn="base" hangingPunct="0">
              <a:spcBef>
                <a:spcPct val="0"/>
              </a:spcBef>
              <a:spcAft>
                <a:spcPct val="0"/>
              </a:spcAft>
              <a:buFont typeface="+mj-lt"/>
              <a:buAutoNum type="arabicPeriod"/>
            </a:pPr>
            <a:r>
              <a:rPr kumimoji="0" lang="es-DO" sz="2000" b="0" i="0" u="none" strike="noStrike" cap="none" normalizeH="0" baseline="0" dirty="0" smtClean="0">
                <a:ln>
                  <a:noFill/>
                </a:ln>
                <a:solidFill>
                  <a:schemeClr val="tx1"/>
                </a:solidFill>
                <a:effectLst/>
                <a:latin typeface="Calibri" panose="020F0502020204030204" pitchFamily="34" charset="0"/>
                <a:ea typeface="Times New Roman" pitchFamily="18" charset="0"/>
              </a:rPr>
              <a:t>Estar domiciliado/a en el municipio, con al menos un año de antigüedad;</a:t>
            </a:r>
            <a:endParaRPr kumimoji="0" lang="en-US" sz="2000" b="0" i="0" u="none" strike="noStrike" cap="none" normalizeH="0" baseline="0" dirty="0" smtClean="0">
              <a:ln>
                <a:noFill/>
              </a:ln>
              <a:solidFill>
                <a:schemeClr val="tx1"/>
              </a:solidFill>
              <a:effectLst/>
              <a:latin typeface="Calibri" panose="020F0502020204030204" pitchFamily="34" charset="0"/>
            </a:endParaRPr>
          </a:p>
          <a:p>
            <a:pPr marL="800100" lvl="1" indent="-342900" algn="just" eaLnBrk="0" fontAlgn="base" hangingPunct="0">
              <a:spcBef>
                <a:spcPct val="0"/>
              </a:spcBef>
              <a:spcAft>
                <a:spcPct val="0"/>
              </a:spcAft>
              <a:buFont typeface="+mj-lt"/>
              <a:buAutoNum type="arabicPeriod"/>
            </a:pPr>
            <a:r>
              <a:rPr kumimoji="0" lang="es-DO" sz="2000" b="0" i="0" u="none" strike="noStrike" cap="none" normalizeH="0" baseline="0" dirty="0" smtClean="0">
                <a:ln>
                  <a:noFill/>
                </a:ln>
                <a:solidFill>
                  <a:schemeClr val="tx1"/>
                </a:solidFill>
                <a:effectLst/>
                <a:latin typeface="Calibri" panose="020F0502020204030204" pitchFamily="34" charset="0"/>
                <a:ea typeface="Times New Roman" pitchFamily="18" charset="0"/>
              </a:rPr>
              <a:t>Saber leer y escribir.</a:t>
            </a:r>
          </a:p>
          <a:p>
            <a:pPr marL="0" marR="0" lvl="0" indent="0" algn="just"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s-DO" sz="2000" b="0" i="0" u="none" strike="noStrike" cap="none" normalizeH="0" baseline="0" dirty="0" smtClean="0">
                <a:ln>
                  <a:noFill/>
                </a:ln>
                <a:solidFill>
                  <a:schemeClr val="tx1"/>
                </a:solidFill>
                <a:effectLst/>
                <a:latin typeface="Calibri" panose="020F0502020204030204" pitchFamily="34" charset="0"/>
                <a:ea typeface="Times New Roman" pitchFamily="18" charset="0"/>
              </a:rPr>
              <a:t>La condición de residencia no será indispensable cuando se trate de municipios de reciente creación. </a:t>
            </a:r>
            <a:endParaRPr kumimoji="0" lang="en-US" sz="20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DO" sz="2000" b="0" i="0" u="none" strike="noStrike" cap="none" normalizeH="0" baseline="0" dirty="0" smtClean="0">
                <a:ln>
                  <a:noFill/>
                </a:ln>
                <a:solidFill>
                  <a:schemeClr val="tx1"/>
                </a:solidFill>
                <a:effectLst/>
                <a:latin typeface="Calibri" panose="020F0502020204030204" pitchFamily="34" charset="0"/>
                <a:ea typeface="Times New Roman" pitchFamily="18" charset="0"/>
              </a:rPr>
              <a:t>En el caso de los/as directores/as, subdirectores/as y vocales de distritos municipales, el requisito de la residencia se exigirá para el ámbito de la demarcación que pretenden representar, es decir, la antigüedad de un año deberá verificarse en el distrito por ante el cual se postulan.</a:t>
            </a:r>
            <a:r>
              <a:rPr kumimoji="0" lang="en-US" sz="2000" b="0" i="0" u="none" strike="noStrike" cap="none" normalizeH="0" baseline="0" dirty="0" smtClean="0">
                <a:ln>
                  <a:noFill/>
                </a:ln>
                <a:solidFill>
                  <a:schemeClr val="tx1"/>
                </a:solidFill>
                <a:effectLst/>
                <a:latin typeface="Calibri" panose="020F0502020204030204" pitchFamily="34"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93321" y="1483588"/>
            <a:ext cx="8757357" cy="5056549"/>
          </a:xfrm>
          <a:prstGeom prst="rect">
            <a:avLst/>
          </a:prstGeom>
          <a:ln>
            <a:solidFill>
              <a:schemeClr val="tx1"/>
            </a:solidFill>
          </a:ln>
          <a:effectLst>
            <a:outerShdw blurRad="292100" dist="139700" dir="2700000" algn="tl" rotWithShape="0">
              <a:srgbClr val="333333">
                <a:alpha val="65000"/>
              </a:srgbClr>
            </a:outerShdw>
          </a:effectLst>
        </p:spPr>
      </p:pic>
      <p:sp>
        <p:nvSpPr>
          <p:cNvPr id="3" name="TextBox 2"/>
          <p:cNvSpPr txBox="1"/>
          <p:nvPr/>
        </p:nvSpPr>
        <p:spPr>
          <a:xfrm>
            <a:off x="0" y="960368"/>
            <a:ext cx="9144000" cy="523220"/>
          </a:xfrm>
          <a:prstGeom prst="rect">
            <a:avLst/>
          </a:prstGeom>
          <a:noFill/>
        </p:spPr>
        <p:txBody>
          <a:bodyPr wrap="square" rtlCol="0">
            <a:spAutoFit/>
          </a:bodyPr>
          <a:lstStyle/>
          <a:p>
            <a:pPr algn="ctr"/>
            <a:r>
              <a:rPr lang="es-DO" sz="2800" b="1" dirty="0" smtClean="0">
                <a:effectLst>
                  <a:outerShdw blurRad="38100" dist="38100" dir="2700000" algn="tl">
                    <a:srgbClr val="000000">
                      <a:alpha val="43137"/>
                    </a:srgbClr>
                  </a:outerShdw>
                </a:effectLst>
                <a:latin typeface="Calibri" pitchFamily="34" charset="0"/>
                <a:cs typeface="Calibri" pitchFamily="34" charset="0"/>
              </a:rPr>
              <a:t>Pantalla de Registro de Candidatos</a:t>
            </a:r>
          </a:p>
        </p:txBody>
      </p:sp>
    </p:spTree>
    <p:extLst>
      <p:ext uri="{BB962C8B-B14F-4D97-AF65-F5344CB8AC3E}">
        <p14:creationId xmlns:p14="http://schemas.microsoft.com/office/powerpoint/2010/main" val="3352426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333382" y="1483588"/>
            <a:ext cx="6704630" cy="5053534"/>
          </a:xfrm>
          <a:prstGeom prst="rect">
            <a:avLst/>
          </a:prstGeom>
          <a:ln>
            <a:solidFill>
              <a:schemeClr val="tx1"/>
            </a:solidFill>
          </a:ln>
          <a:effectLst>
            <a:outerShdw blurRad="292100" dist="139700" dir="2700000" algn="tl" rotWithShape="0">
              <a:srgbClr val="333333">
                <a:alpha val="65000"/>
              </a:srgbClr>
            </a:outerShdw>
          </a:effectLst>
        </p:spPr>
      </p:pic>
      <p:sp>
        <p:nvSpPr>
          <p:cNvPr id="3" name="TextBox 2"/>
          <p:cNvSpPr txBox="1"/>
          <p:nvPr/>
        </p:nvSpPr>
        <p:spPr>
          <a:xfrm>
            <a:off x="0" y="960368"/>
            <a:ext cx="9144000" cy="523220"/>
          </a:xfrm>
          <a:prstGeom prst="rect">
            <a:avLst/>
          </a:prstGeom>
          <a:noFill/>
        </p:spPr>
        <p:txBody>
          <a:bodyPr wrap="square" rtlCol="0">
            <a:spAutoFit/>
          </a:bodyPr>
          <a:lstStyle/>
          <a:p>
            <a:pPr algn="ctr"/>
            <a:r>
              <a:rPr lang="es-DO" sz="2800" b="1" dirty="0" smtClean="0">
                <a:effectLst>
                  <a:outerShdw blurRad="38100" dist="38100" dir="2700000" algn="tl">
                    <a:srgbClr val="000000">
                      <a:alpha val="43137"/>
                    </a:srgbClr>
                  </a:outerShdw>
                </a:effectLst>
                <a:latin typeface="Calibri" pitchFamily="34" charset="0"/>
                <a:cs typeface="Calibri" pitchFamily="34" charset="0"/>
              </a:rPr>
              <a:t>Pantalla de Registro de Candidatos</a:t>
            </a:r>
          </a:p>
        </p:txBody>
      </p:sp>
    </p:spTree>
    <p:extLst>
      <p:ext uri="{BB962C8B-B14F-4D97-AF65-F5344CB8AC3E}">
        <p14:creationId xmlns:p14="http://schemas.microsoft.com/office/powerpoint/2010/main" val="3070551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74108"/>
            <a:ext cx="9144000" cy="523220"/>
          </a:xfrm>
          <a:prstGeom prst="rect">
            <a:avLst/>
          </a:prstGeom>
          <a:noFill/>
        </p:spPr>
        <p:txBody>
          <a:bodyPr wrap="square" rtlCol="0">
            <a:spAutoFit/>
          </a:bodyPr>
          <a:lstStyle/>
          <a:p>
            <a:pPr algn="ctr"/>
            <a:r>
              <a:rPr lang="es-DO" sz="2800" b="1" dirty="0" smtClean="0">
                <a:effectLst>
                  <a:outerShdw blurRad="38100" dist="38100" dir="2700000" algn="tl">
                    <a:srgbClr val="000000">
                      <a:alpha val="43137"/>
                    </a:srgbClr>
                  </a:outerShdw>
                </a:effectLst>
                <a:latin typeface="Calibri" pitchFamily="34" charset="0"/>
                <a:cs typeface="Calibri" pitchFamily="34" charset="0"/>
              </a:rPr>
              <a:t>Impresión de Formularios de Deposito</a:t>
            </a:r>
          </a:p>
        </p:txBody>
      </p:sp>
      <p:grpSp>
        <p:nvGrpSpPr>
          <p:cNvPr id="6" name="Group 5"/>
          <p:cNvGrpSpPr/>
          <p:nvPr/>
        </p:nvGrpSpPr>
        <p:grpSpPr>
          <a:xfrm>
            <a:off x="1763966" y="1362821"/>
            <a:ext cx="5691192" cy="5227759"/>
            <a:chOff x="1763966" y="1362821"/>
            <a:chExt cx="5691192" cy="5227759"/>
          </a:xfrm>
        </p:grpSpPr>
        <p:pic>
          <p:nvPicPr>
            <p:cNvPr id="3" name="Picture 2"/>
            <p:cNvPicPr>
              <a:picLocks noChangeAspect="1"/>
            </p:cNvPicPr>
            <p:nvPr/>
          </p:nvPicPr>
          <p:blipFill>
            <a:blip r:embed="rId2" cstate="print"/>
            <a:stretch>
              <a:fillRect/>
            </a:stretch>
          </p:blipFill>
          <p:spPr>
            <a:xfrm>
              <a:off x="1763966" y="1362821"/>
              <a:ext cx="5691192" cy="5227759"/>
            </a:xfrm>
            <a:prstGeom prst="rect">
              <a:avLst/>
            </a:prstGeom>
            <a:ln>
              <a:solidFill>
                <a:schemeClr val="tx1"/>
              </a:solidFill>
            </a:ln>
            <a:effectLst>
              <a:outerShdw blurRad="292100" dist="139700" dir="2700000" algn="tl" rotWithShape="0">
                <a:srgbClr val="333333">
                  <a:alpha val="65000"/>
                </a:srgbClr>
              </a:outerShdw>
            </a:effectLst>
          </p:spPr>
        </p:pic>
        <p:sp>
          <p:nvSpPr>
            <p:cNvPr id="5" name="Rectangle 4"/>
            <p:cNvSpPr/>
            <p:nvPr/>
          </p:nvSpPr>
          <p:spPr>
            <a:xfrm>
              <a:off x="3528205" y="1854679"/>
              <a:ext cx="1966822" cy="2070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grpSp>
    </p:spTree>
    <p:extLst>
      <p:ext uri="{BB962C8B-B14F-4D97-AF65-F5344CB8AC3E}">
        <p14:creationId xmlns:p14="http://schemas.microsoft.com/office/powerpoint/2010/main" val="1015821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07172"/>
            <a:ext cx="9144000" cy="523220"/>
          </a:xfrm>
          <a:prstGeom prst="rect">
            <a:avLst/>
          </a:prstGeom>
          <a:noFill/>
        </p:spPr>
        <p:txBody>
          <a:bodyPr wrap="square" rtlCol="0">
            <a:spAutoFit/>
          </a:bodyPr>
          <a:lstStyle/>
          <a:p>
            <a:pPr algn="ctr"/>
            <a:r>
              <a:rPr lang="es-DO" sz="2800" b="1" dirty="0" smtClean="0">
                <a:effectLst>
                  <a:outerShdw blurRad="38100" dist="38100" dir="2700000" algn="tl">
                    <a:srgbClr val="000000">
                      <a:alpha val="43137"/>
                    </a:srgbClr>
                  </a:outerShdw>
                </a:effectLst>
                <a:latin typeface="Calibri" pitchFamily="34" charset="0"/>
                <a:cs typeface="Calibri" pitchFamily="34" charset="0"/>
              </a:rPr>
              <a:t>Requerimientos para los Partidos Políticos</a:t>
            </a:r>
          </a:p>
        </p:txBody>
      </p:sp>
      <p:sp>
        <p:nvSpPr>
          <p:cNvPr id="3" name="TextBox 2"/>
          <p:cNvSpPr txBox="1"/>
          <p:nvPr/>
        </p:nvSpPr>
        <p:spPr>
          <a:xfrm>
            <a:off x="957164" y="1865524"/>
            <a:ext cx="6983130" cy="1938992"/>
          </a:xfrm>
          <a:prstGeom prst="rect">
            <a:avLst/>
          </a:prstGeom>
          <a:noFill/>
        </p:spPr>
        <p:txBody>
          <a:bodyPr wrap="none" rtlCol="0">
            <a:spAutoFit/>
          </a:bodyPr>
          <a:lstStyle/>
          <a:p>
            <a:pPr marL="285750" indent="-285750">
              <a:buFont typeface="Arial" panose="020B0604020202020204" pitchFamily="34" charset="0"/>
              <a:buChar char="•"/>
            </a:pPr>
            <a:r>
              <a:rPr lang="es-DO" sz="2400" dirty="0" smtClean="0">
                <a:latin typeface="Calibri" panose="020F0502020204030204" pitchFamily="34" charset="0"/>
              </a:rPr>
              <a:t>Una o </a:t>
            </a:r>
            <a:r>
              <a:rPr lang="es-DO" sz="2400" dirty="0" smtClean="0">
                <a:latin typeface="Calibri" panose="020F0502020204030204" pitchFamily="34" charset="0"/>
              </a:rPr>
              <a:t>más </a:t>
            </a:r>
            <a:r>
              <a:rPr lang="es-DO" sz="2400" dirty="0" smtClean="0">
                <a:latin typeface="Calibri" panose="020F0502020204030204" pitchFamily="34" charset="0"/>
              </a:rPr>
              <a:t>computadoras con Windows 7 o superior</a:t>
            </a:r>
          </a:p>
          <a:p>
            <a:pPr marL="285750" indent="-285750">
              <a:buFont typeface="Arial" panose="020B0604020202020204" pitchFamily="34" charset="0"/>
              <a:buChar char="•"/>
            </a:pPr>
            <a:endParaRPr lang="es-DO" sz="2400" dirty="0">
              <a:latin typeface="Calibri" panose="020F0502020204030204" pitchFamily="34" charset="0"/>
            </a:endParaRPr>
          </a:p>
          <a:p>
            <a:pPr marL="285750" indent="-285750">
              <a:buFont typeface="Arial" panose="020B0604020202020204" pitchFamily="34" charset="0"/>
              <a:buChar char="•"/>
            </a:pPr>
            <a:r>
              <a:rPr lang="es-DO" sz="2400" dirty="0" smtClean="0">
                <a:latin typeface="Calibri" panose="020F0502020204030204" pitchFamily="34" charset="0"/>
              </a:rPr>
              <a:t>Conectividad a internet</a:t>
            </a:r>
          </a:p>
          <a:p>
            <a:pPr marL="285750" indent="-285750">
              <a:buFont typeface="Arial" panose="020B0604020202020204" pitchFamily="34" charset="0"/>
              <a:buChar char="•"/>
            </a:pPr>
            <a:endParaRPr lang="es-DO" sz="2400" dirty="0">
              <a:latin typeface="Calibri" panose="020F0502020204030204" pitchFamily="34" charset="0"/>
            </a:endParaRPr>
          </a:p>
          <a:p>
            <a:pPr marL="285750" indent="-285750">
              <a:buFont typeface="Arial" panose="020B0604020202020204" pitchFamily="34" charset="0"/>
              <a:buChar char="•"/>
            </a:pPr>
            <a:r>
              <a:rPr lang="es-DO" sz="2400" dirty="0" smtClean="0">
                <a:latin typeface="Calibri" panose="020F0502020204030204" pitchFamily="34" charset="0"/>
              </a:rPr>
              <a:t>Impresora láser con capacidad para papel 8 ½ x 14</a:t>
            </a:r>
            <a:endParaRPr lang="es-DO" sz="2400" dirty="0">
              <a:latin typeface="Calibri" panose="020F0502020204030204" pitchFamily="34" charset="0"/>
            </a:endParaRPr>
          </a:p>
        </p:txBody>
      </p:sp>
    </p:spTree>
    <p:extLst>
      <p:ext uri="{BB962C8B-B14F-4D97-AF65-F5344CB8AC3E}">
        <p14:creationId xmlns:p14="http://schemas.microsoft.com/office/powerpoint/2010/main" val="221104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41709"/>
            <a:ext cx="9144000" cy="523220"/>
          </a:xfrm>
          <a:prstGeom prst="rect">
            <a:avLst/>
          </a:prstGeom>
          <a:noFill/>
        </p:spPr>
        <p:txBody>
          <a:bodyPr wrap="square" rtlCol="0">
            <a:spAutoFit/>
          </a:bodyPr>
          <a:lstStyle/>
          <a:p>
            <a:pPr algn="ctr"/>
            <a:r>
              <a:rPr lang="es-DO" sz="2800" b="1" dirty="0" smtClean="0">
                <a:effectLst>
                  <a:outerShdw blurRad="38100" dist="38100" dir="2700000" algn="tl">
                    <a:srgbClr val="000000">
                      <a:alpha val="43137"/>
                    </a:srgbClr>
                  </a:outerShdw>
                </a:effectLst>
                <a:latin typeface="Calibri" pitchFamily="34" charset="0"/>
                <a:cs typeface="Calibri" pitchFamily="34" charset="0"/>
              </a:rPr>
              <a:t>Actividades</a:t>
            </a:r>
          </a:p>
        </p:txBody>
      </p:sp>
      <p:sp>
        <p:nvSpPr>
          <p:cNvPr id="3" name="TextBox 2"/>
          <p:cNvSpPr txBox="1"/>
          <p:nvPr/>
        </p:nvSpPr>
        <p:spPr>
          <a:xfrm>
            <a:off x="348343" y="1464929"/>
            <a:ext cx="8595360" cy="4093428"/>
          </a:xfrm>
          <a:prstGeom prst="rect">
            <a:avLst/>
          </a:prstGeom>
          <a:noFill/>
        </p:spPr>
        <p:txBody>
          <a:bodyPr wrap="square" rtlCol="0">
            <a:spAutoFit/>
          </a:bodyPr>
          <a:lstStyle/>
          <a:p>
            <a:pPr algn="just"/>
            <a:r>
              <a:rPr lang="es-DO" sz="2000" b="1" dirty="0" smtClean="0">
                <a:latin typeface="Calibri" panose="020F0502020204030204" pitchFamily="34" charset="0"/>
              </a:rPr>
              <a:t>Capacitación:</a:t>
            </a:r>
          </a:p>
          <a:p>
            <a:pPr algn="just"/>
            <a:endParaRPr lang="es-DO" sz="2000" dirty="0">
              <a:latin typeface="Calibri" panose="020F0502020204030204" pitchFamily="34" charset="0"/>
            </a:endParaRPr>
          </a:p>
          <a:p>
            <a:pPr marL="285750" indent="-285750" algn="just">
              <a:buFont typeface="Arial" panose="020B0604020202020204" pitchFamily="34" charset="0"/>
              <a:buChar char="•"/>
            </a:pPr>
            <a:r>
              <a:rPr lang="es-DO" sz="2000" dirty="0" smtClean="0">
                <a:latin typeface="Calibri" panose="020F0502020204030204" pitchFamily="34" charset="0"/>
              </a:rPr>
              <a:t>Del 13 al 15 de febrero del 2016 se impartirán los talleres de capacitación para el personal de los partidos políticos. Estos talleres serán impartidos en 3 jornadas diferentes de 9:00 am a 1:00 pm cada día. Cada partido político podrá acreditar dos técnicos en una de las jornadas.</a:t>
            </a:r>
          </a:p>
          <a:p>
            <a:pPr algn="just"/>
            <a:endParaRPr lang="es-DO" sz="2000" dirty="0">
              <a:latin typeface="Calibri" panose="020F0502020204030204" pitchFamily="34" charset="0"/>
            </a:endParaRPr>
          </a:p>
          <a:p>
            <a:pPr algn="just"/>
            <a:r>
              <a:rPr lang="es-DO" sz="2000" b="1" dirty="0" smtClean="0">
                <a:latin typeface="Calibri" panose="020F0502020204030204" pitchFamily="34" charset="0"/>
              </a:rPr>
              <a:t>Instalación:</a:t>
            </a:r>
          </a:p>
          <a:p>
            <a:pPr algn="just"/>
            <a:endParaRPr lang="es-DO" sz="2000" dirty="0">
              <a:latin typeface="Calibri" panose="020F0502020204030204" pitchFamily="34" charset="0"/>
            </a:endParaRPr>
          </a:p>
          <a:p>
            <a:pPr marL="285750" indent="-285750" algn="just">
              <a:buFont typeface="Arial" panose="020B0604020202020204" pitchFamily="34" charset="0"/>
              <a:buChar char="•"/>
            </a:pPr>
            <a:r>
              <a:rPr lang="es-DO" sz="2000" dirty="0" smtClean="0">
                <a:latin typeface="Calibri" panose="020F0502020204030204" pitchFamily="34" charset="0"/>
              </a:rPr>
              <a:t>La instalación del programa se iniciara a partir del sábado 13 de febrero del 2016, para esto los partidos políticos coordinaran con la Dirección de Informática de la JCE, un horario para que un técnico realice una visita en su centro de cómputos para la instalación </a:t>
            </a:r>
            <a:endParaRPr lang="es-DO" sz="2000" dirty="0">
              <a:latin typeface="Calibri" panose="020F0502020204030204" pitchFamily="34" charset="0"/>
            </a:endParaRPr>
          </a:p>
        </p:txBody>
      </p:sp>
    </p:spTree>
    <p:extLst>
      <p:ext uri="{BB962C8B-B14F-4D97-AF65-F5344CB8AC3E}">
        <p14:creationId xmlns:p14="http://schemas.microsoft.com/office/powerpoint/2010/main" val="2529460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34854" y="5206192"/>
            <a:ext cx="6056376" cy="769441"/>
          </a:xfrm>
          <a:prstGeom prst="rect">
            <a:avLst/>
          </a:prstGeom>
          <a:noFill/>
        </p:spPr>
        <p:txBody>
          <a:bodyPr wrap="square" rtlCol="0">
            <a:spAutoFit/>
          </a:bodyPr>
          <a:lstStyle/>
          <a:p>
            <a:pPr algn="ctr"/>
            <a:r>
              <a:rPr lang="es-DO" sz="4400" i="1" dirty="0"/>
              <a:t>Muchas Gracias…</a:t>
            </a:r>
            <a:endParaRPr lang="es-DO" sz="4800" i="1" dirty="0"/>
          </a:p>
        </p:txBody>
      </p:sp>
    </p:spTree>
    <p:extLst>
      <p:ext uri="{BB962C8B-B14F-4D97-AF65-F5344CB8AC3E}">
        <p14:creationId xmlns:p14="http://schemas.microsoft.com/office/powerpoint/2010/main" val="309716560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0368"/>
            <a:ext cx="9144000" cy="523220"/>
          </a:xfrm>
          <a:prstGeom prst="rect">
            <a:avLst/>
          </a:prstGeom>
          <a:noFill/>
        </p:spPr>
        <p:txBody>
          <a:bodyPr wrap="square" rtlCol="0">
            <a:spAutoFit/>
          </a:bodyPr>
          <a:lstStyle/>
          <a:p>
            <a:pPr algn="ctr"/>
            <a:r>
              <a:rPr lang="es-DO" sz="2800" b="1" dirty="0" smtClean="0">
                <a:effectLst>
                  <a:outerShdw blurRad="38100" dist="38100" dir="2700000" algn="tl">
                    <a:srgbClr val="000000">
                      <a:alpha val="43137"/>
                    </a:srgbClr>
                  </a:outerShdw>
                </a:effectLst>
                <a:latin typeface="Calibri" pitchFamily="34" charset="0"/>
                <a:cs typeface="Calibri" pitchFamily="34" charset="0"/>
              </a:rPr>
              <a:t>Características del Sistema</a:t>
            </a:r>
          </a:p>
        </p:txBody>
      </p:sp>
      <p:sp>
        <p:nvSpPr>
          <p:cNvPr id="3" name="Content Placeholder 2"/>
          <p:cNvSpPr txBox="1">
            <a:spLocks/>
          </p:cNvSpPr>
          <p:nvPr/>
        </p:nvSpPr>
        <p:spPr>
          <a:xfrm>
            <a:off x="1085315" y="1595549"/>
            <a:ext cx="7366475" cy="3600294"/>
          </a:xfrm>
          <a:prstGeom prst="rect">
            <a:avLst/>
          </a:prstGeom>
        </p:spPr>
        <p:txBody>
          <a:bodyPr>
            <a:noAutofit/>
          </a:bodyPr>
          <a:lstStyle>
            <a:lvl1pPr marL="342900" indent="-342900" algn="l" rtl="0" eaLnBrk="1" fontAlgn="base" hangingPunct="1">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1" fontAlgn="base" hangingPunct="1">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1" fontAlgn="base" hangingPunct="1">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1" fontAlgn="base" hangingPunct="1">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lgn="just">
              <a:buFont typeface="Wingdings" panose="05000000000000000000" pitchFamily="2" charset="2"/>
              <a:buChar char="§"/>
            </a:pPr>
            <a:r>
              <a:rPr lang="es-DO" sz="2400" dirty="0" smtClean="0">
                <a:solidFill>
                  <a:schemeClr val="tx1"/>
                </a:solidFill>
                <a:latin typeface="Calibri" panose="020F0502020204030204" pitchFamily="34" charset="0"/>
              </a:rPr>
              <a:t>Registro </a:t>
            </a:r>
            <a:r>
              <a:rPr lang="es-DO" sz="2400" dirty="0">
                <a:solidFill>
                  <a:schemeClr val="tx1"/>
                </a:solidFill>
                <a:latin typeface="Calibri" panose="020F0502020204030204" pitchFamily="34" charset="0"/>
              </a:rPr>
              <a:t>de pactos de </a:t>
            </a:r>
            <a:r>
              <a:rPr lang="es-DO" sz="2400" dirty="0" smtClean="0">
                <a:solidFill>
                  <a:schemeClr val="tx1"/>
                </a:solidFill>
                <a:latin typeface="Calibri" panose="020F0502020204030204" pitchFamily="34" charset="0"/>
              </a:rPr>
              <a:t>alianzas.</a:t>
            </a:r>
            <a:endParaRPr lang="es-DO" sz="2400" dirty="0">
              <a:solidFill>
                <a:schemeClr val="tx1"/>
              </a:solidFill>
              <a:latin typeface="Calibri" panose="020F0502020204030204" pitchFamily="34" charset="0"/>
            </a:endParaRPr>
          </a:p>
          <a:p>
            <a:pPr algn="just">
              <a:buFont typeface="Wingdings" panose="05000000000000000000" pitchFamily="2" charset="2"/>
              <a:buChar char="§"/>
            </a:pPr>
            <a:r>
              <a:rPr lang="es-DO" sz="2400" dirty="0">
                <a:solidFill>
                  <a:schemeClr val="tx1"/>
                </a:solidFill>
                <a:latin typeface="Calibri" panose="020F0502020204030204" pitchFamily="34" charset="0"/>
              </a:rPr>
              <a:t>Impresión del </a:t>
            </a:r>
            <a:r>
              <a:rPr lang="es-DO" sz="2400" dirty="0" smtClean="0">
                <a:solidFill>
                  <a:schemeClr val="tx1"/>
                </a:solidFill>
                <a:latin typeface="Calibri" panose="020F0502020204030204" pitchFamily="34" charset="0"/>
              </a:rPr>
              <a:t>pacto.</a:t>
            </a:r>
            <a:endParaRPr lang="es-DO" sz="2400" dirty="0">
              <a:solidFill>
                <a:schemeClr val="tx1"/>
              </a:solidFill>
              <a:latin typeface="Calibri" panose="020F0502020204030204" pitchFamily="34" charset="0"/>
            </a:endParaRPr>
          </a:p>
          <a:p>
            <a:pPr algn="just">
              <a:buFont typeface="Wingdings" panose="05000000000000000000" pitchFamily="2" charset="2"/>
              <a:buChar char="§"/>
            </a:pPr>
            <a:r>
              <a:rPr lang="es-DO" sz="2400" dirty="0" smtClean="0">
                <a:solidFill>
                  <a:schemeClr val="tx1"/>
                </a:solidFill>
                <a:latin typeface="Calibri" panose="020F0502020204030204" pitchFamily="34" charset="0"/>
              </a:rPr>
              <a:t>Cierre del pacto con la aprobación de ambos partidos.</a:t>
            </a:r>
          </a:p>
          <a:p>
            <a:pPr algn="just">
              <a:buFont typeface="Wingdings" panose="05000000000000000000" pitchFamily="2" charset="2"/>
              <a:buChar char="§"/>
            </a:pPr>
            <a:r>
              <a:rPr lang="es-DO" sz="2400" dirty="0" smtClean="0">
                <a:solidFill>
                  <a:schemeClr val="tx1"/>
                </a:solidFill>
                <a:latin typeface="Calibri" panose="020F0502020204030204" pitchFamily="34" charset="0"/>
              </a:rPr>
              <a:t>Detalle </a:t>
            </a:r>
            <a:r>
              <a:rPr lang="es-DO" sz="2400" dirty="0">
                <a:solidFill>
                  <a:schemeClr val="tx1"/>
                </a:solidFill>
                <a:latin typeface="Calibri" panose="020F0502020204030204" pitchFamily="34" charset="0"/>
              </a:rPr>
              <a:t>de </a:t>
            </a:r>
            <a:r>
              <a:rPr lang="es-DO" sz="2400" dirty="0" smtClean="0">
                <a:solidFill>
                  <a:schemeClr val="tx1"/>
                </a:solidFill>
                <a:latin typeface="Calibri" panose="020F0502020204030204" pitchFamily="34" charset="0"/>
              </a:rPr>
              <a:t>cargos pactados.</a:t>
            </a:r>
            <a:endParaRPr lang="es-DO" sz="2400" dirty="0">
              <a:solidFill>
                <a:schemeClr val="tx1"/>
              </a:solidFill>
              <a:latin typeface="Calibri" panose="020F0502020204030204" pitchFamily="34" charset="0"/>
            </a:endParaRPr>
          </a:p>
          <a:p>
            <a:pPr algn="just">
              <a:buFont typeface="Wingdings" panose="05000000000000000000" pitchFamily="2" charset="2"/>
              <a:buChar char="§"/>
            </a:pPr>
            <a:r>
              <a:rPr lang="es-DO" sz="2400" dirty="0">
                <a:solidFill>
                  <a:schemeClr val="tx1"/>
                </a:solidFill>
                <a:latin typeface="Calibri" panose="020F0502020204030204" pitchFamily="34" charset="0"/>
              </a:rPr>
              <a:t>Registro de </a:t>
            </a:r>
            <a:r>
              <a:rPr lang="es-DO" sz="2400" dirty="0" smtClean="0">
                <a:solidFill>
                  <a:schemeClr val="tx1"/>
                </a:solidFill>
                <a:latin typeface="Calibri" panose="020F0502020204030204" pitchFamily="34" charset="0"/>
              </a:rPr>
              <a:t>candidaturas.</a:t>
            </a:r>
            <a:endParaRPr lang="es-DO" sz="2400" dirty="0">
              <a:solidFill>
                <a:schemeClr val="tx1"/>
              </a:solidFill>
              <a:latin typeface="Calibri" panose="020F0502020204030204" pitchFamily="34" charset="0"/>
            </a:endParaRPr>
          </a:p>
          <a:p>
            <a:pPr algn="just">
              <a:buFont typeface="Wingdings" panose="05000000000000000000" pitchFamily="2" charset="2"/>
              <a:buChar char="§"/>
            </a:pPr>
            <a:r>
              <a:rPr lang="es-DO" sz="2400" dirty="0" smtClean="0">
                <a:solidFill>
                  <a:schemeClr val="tx1"/>
                </a:solidFill>
                <a:latin typeface="Calibri" panose="020F0502020204030204" pitchFamily="34" charset="0"/>
              </a:rPr>
              <a:t>Carga de fotos de boletas de candidatos.</a:t>
            </a:r>
            <a:endParaRPr lang="es-DO" sz="2400" dirty="0">
              <a:solidFill>
                <a:schemeClr val="tx1"/>
              </a:solidFill>
              <a:latin typeface="Calibri" panose="020F0502020204030204" pitchFamily="34" charset="0"/>
            </a:endParaRPr>
          </a:p>
          <a:p>
            <a:pPr algn="just">
              <a:buFont typeface="Wingdings" panose="05000000000000000000" pitchFamily="2" charset="2"/>
              <a:buChar char="§"/>
            </a:pPr>
            <a:r>
              <a:rPr lang="es-DO" sz="2400" dirty="0" smtClean="0">
                <a:solidFill>
                  <a:schemeClr val="tx1"/>
                </a:solidFill>
                <a:latin typeface="Calibri" panose="020F0502020204030204" pitchFamily="34" charset="0"/>
              </a:rPr>
              <a:t>Controles </a:t>
            </a:r>
            <a:r>
              <a:rPr lang="es-DO" sz="2400" dirty="0">
                <a:solidFill>
                  <a:schemeClr val="tx1"/>
                </a:solidFill>
                <a:latin typeface="Calibri" panose="020F0502020204030204" pitchFamily="34" charset="0"/>
              </a:rPr>
              <a:t>de validación de la Ley </a:t>
            </a:r>
            <a:r>
              <a:rPr lang="es-DO" sz="2400" dirty="0" smtClean="0">
                <a:solidFill>
                  <a:schemeClr val="tx1"/>
                </a:solidFill>
                <a:latin typeface="Calibri" panose="020F0502020204030204" pitchFamily="34" charset="0"/>
              </a:rPr>
              <a:t>Electoral.</a:t>
            </a:r>
            <a:endParaRPr lang="es-DO" sz="24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713009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0368"/>
            <a:ext cx="9144000" cy="523220"/>
          </a:xfrm>
          <a:prstGeom prst="rect">
            <a:avLst/>
          </a:prstGeom>
          <a:noFill/>
        </p:spPr>
        <p:txBody>
          <a:bodyPr wrap="square" rtlCol="0">
            <a:spAutoFit/>
          </a:bodyPr>
          <a:lstStyle/>
          <a:p>
            <a:pPr algn="ctr"/>
            <a:r>
              <a:rPr lang="es-DO" sz="2800" b="1" dirty="0" smtClean="0">
                <a:effectLst>
                  <a:outerShdw blurRad="38100" dist="38100" dir="2700000" algn="tl">
                    <a:srgbClr val="000000">
                      <a:alpha val="43137"/>
                    </a:srgbClr>
                  </a:outerShdw>
                </a:effectLst>
                <a:latin typeface="Calibri" pitchFamily="34" charset="0"/>
                <a:cs typeface="Calibri" pitchFamily="34" charset="0"/>
              </a:rPr>
              <a:t>Niveles y Cargos</a:t>
            </a:r>
          </a:p>
        </p:txBody>
      </p:sp>
      <p:sp>
        <p:nvSpPr>
          <p:cNvPr id="3" name="Content Placeholder 2"/>
          <p:cNvSpPr txBox="1">
            <a:spLocks/>
          </p:cNvSpPr>
          <p:nvPr/>
        </p:nvSpPr>
        <p:spPr>
          <a:xfrm>
            <a:off x="457200" y="1040435"/>
            <a:ext cx="4012250" cy="5357850"/>
          </a:xfrm>
          <a:prstGeom prst="rect">
            <a:avLst/>
          </a:prstGeom>
        </p:spPr>
        <p:txBody>
          <a:bodyPr>
            <a:normAutofit/>
          </a:bodyPr>
          <a:lstStyle>
            <a:lvl1pPr marL="342900" indent="-342900" algn="l" rtl="0" eaLnBrk="1" fontAlgn="base" hangingPunct="1">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1" fontAlgn="base" hangingPunct="1">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1" fontAlgn="base" hangingPunct="1">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1" fontAlgn="base" hangingPunct="1">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buFont typeface="Wingdings 2" pitchFamily="18" charset="2"/>
              <a:buNone/>
            </a:pPr>
            <a:endParaRPr lang="es-DO" sz="2000" b="1" dirty="0" smtClean="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panose="020F0502020204030204" pitchFamily="34" charset="0"/>
            </a:endParaRPr>
          </a:p>
          <a:p>
            <a:pPr>
              <a:buFont typeface="Wingdings" panose="05000000000000000000" pitchFamily="2" charset="2"/>
              <a:buChar char="§"/>
            </a:pPr>
            <a:r>
              <a:rPr lang="es-DO" sz="2000" b="1" dirty="0" smtClean="0">
                <a:solidFill>
                  <a:schemeClr val="tx1"/>
                </a:solidFill>
                <a:latin typeface="Calibri" panose="020F0502020204030204" pitchFamily="34" charset="0"/>
              </a:rPr>
              <a:t>Presidencial</a:t>
            </a:r>
          </a:p>
          <a:p>
            <a:pPr lvl="1">
              <a:buFont typeface="Wingdings" panose="05000000000000000000" pitchFamily="2" charset="2"/>
              <a:buChar char="§"/>
            </a:pPr>
            <a:r>
              <a:rPr lang="es-DO" sz="2000" dirty="0" smtClean="0">
                <a:solidFill>
                  <a:schemeClr val="tx1"/>
                </a:solidFill>
                <a:latin typeface="Calibri" panose="020F0502020204030204" pitchFamily="34" charset="0"/>
              </a:rPr>
              <a:t>Presidente</a:t>
            </a:r>
          </a:p>
          <a:p>
            <a:pPr lvl="1">
              <a:buFont typeface="Wingdings" panose="05000000000000000000" pitchFamily="2" charset="2"/>
              <a:buChar char="§"/>
            </a:pPr>
            <a:r>
              <a:rPr lang="es-DO" sz="2000" dirty="0" smtClean="0">
                <a:solidFill>
                  <a:schemeClr val="tx1"/>
                </a:solidFill>
                <a:latin typeface="Calibri" panose="020F0502020204030204" pitchFamily="34" charset="0"/>
              </a:rPr>
              <a:t>Vicepresidente</a:t>
            </a:r>
          </a:p>
          <a:p>
            <a:pPr>
              <a:buFont typeface="Wingdings" panose="05000000000000000000" pitchFamily="2" charset="2"/>
              <a:buChar char="§"/>
            </a:pPr>
            <a:r>
              <a:rPr lang="es-DO" sz="2000" b="1" dirty="0" smtClean="0">
                <a:solidFill>
                  <a:schemeClr val="tx1"/>
                </a:solidFill>
                <a:latin typeface="Calibri" panose="020F0502020204030204" pitchFamily="34" charset="0"/>
              </a:rPr>
              <a:t>Nivel Congresual:</a:t>
            </a:r>
            <a:endParaRPr lang="es-DO" sz="2000" b="1" dirty="0">
              <a:solidFill>
                <a:schemeClr val="tx1"/>
              </a:solidFill>
              <a:latin typeface="Calibri" panose="020F0502020204030204" pitchFamily="34" charset="0"/>
            </a:endParaRPr>
          </a:p>
          <a:p>
            <a:pPr lvl="1">
              <a:buFont typeface="Wingdings" panose="05000000000000000000" pitchFamily="2" charset="2"/>
              <a:buChar char="§"/>
            </a:pPr>
            <a:r>
              <a:rPr lang="es-DO" sz="2000" dirty="0">
                <a:solidFill>
                  <a:schemeClr val="tx1"/>
                </a:solidFill>
                <a:latin typeface="Calibri" panose="020F0502020204030204" pitchFamily="34" charset="0"/>
              </a:rPr>
              <a:t>Senadores</a:t>
            </a:r>
          </a:p>
          <a:p>
            <a:pPr lvl="1">
              <a:buFont typeface="Wingdings" panose="05000000000000000000" pitchFamily="2" charset="2"/>
              <a:buChar char="§"/>
            </a:pPr>
            <a:r>
              <a:rPr lang="es-DO" sz="2000" dirty="0" smtClean="0">
                <a:solidFill>
                  <a:schemeClr val="tx1"/>
                </a:solidFill>
                <a:latin typeface="Calibri" panose="020F0502020204030204" pitchFamily="34" charset="0"/>
              </a:rPr>
              <a:t>Diputados Territorial</a:t>
            </a:r>
          </a:p>
          <a:p>
            <a:pPr lvl="1">
              <a:buFont typeface="Wingdings" panose="05000000000000000000" pitchFamily="2" charset="2"/>
              <a:buChar char="§"/>
            </a:pPr>
            <a:r>
              <a:rPr lang="es-DO" sz="2000" dirty="0" smtClean="0">
                <a:solidFill>
                  <a:schemeClr val="tx1"/>
                </a:solidFill>
                <a:latin typeface="Calibri" panose="020F0502020204030204" pitchFamily="34" charset="0"/>
              </a:rPr>
              <a:t>Diputados Nacional</a:t>
            </a:r>
          </a:p>
          <a:p>
            <a:pPr lvl="1">
              <a:buFont typeface="Wingdings" panose="05000000000000000000" pitchFamily="2" charset="2"/>
              <a:buChar char="§"/>
            </a:pPr>
            <a:r>
              <a:rPr lang="es-DO" sz="2000" dirty="0" smtClean="0">
                <a:solidFill>
                  <a:schemeClr val="tx1"/>
                </a:solidFill>
                <a:latin typeface="Calibri" panose="020F0502020204030204" pitchFamily="34" charset="0"/>
              </a:rPr>
              <a:t>Diputados del Exterior</a:t>
            </a:r>
          </a:p>
          <a:p>
            <a:pPr lvl="1">
              <a:buFont typeface="Wingdings" panose="05000000000000000000" pitchFamily="2" charset="2"/>
              <a:buChar char="§"/>
            </a:pPr>
            <a:r>
              <a:rPr lang="es-DO" sz="2000" dirty="0" smtClean="0">
                <a:solidFill>
                  <a:schemeClr val="tx1"/>
                </a:solidFill>
                <a:latin typeface="Calibri" panose="020F0502020204030204" pitchFamily="34" charset="0"/>
              </a:rPr>
              <a:t>Representantes al PARLACEN</a:t>
            </a:r>
            <a:endParaRPr lang="es-DO" sz="2000" dirty="0">
              <a:solidFill>
                <a:schemeClr val="tx1"/>
              </a:solidFill>
              <a:latin typeface="Calibri" panose="020F0502020204030204" pitchFamily="34" charset="0"/>
            </a:endParaRPr>
          </a:p>
        </p:txBody>
      </p:sp>
      <p:sp>
        <p:nvSpPr>
          <p:cNvPr id="4" name="Content Placeholder 2"/>
          <p:cNvSpPr txBox="1">
            <a:spLocks/>
          </p:cNvSpPr>
          <p:nvPr/>
        </p:nvSpPr>
        <p:spPr>
          <a:xfrm>
            <a:off x="4685944" y="1221978"/>
            <a:ext cx="4000856" cy="5357850"/>
          </a:xfrm>
          <a:prstGeom prst="rect">
            <a:avLst/>
          </a:prstGeom>
        </p:spPr>
        <p:txBody>
          <a:bodyPr>
            <a:normAutofit/>
          </a:bodyPr>
          <a:lstStyle>
            <a:lvl1pPr marL="342900" indent="-342900" algn="l" rtl="0" eaLnBrk="1" fontAlgn="base" hangingPunct="1">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1" fontAlgn="base" hangingPunct="1">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1" fontAlgn="base" hangingPunct="1">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1" fontAlgn="base" hangingPunct="1">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buFont typeface="Wingdings 2" pitchFamily="18" charset="2"/>
              <a:buNone/>
            </a:pPr>
            <a:endParaRPr lang="es-DO" sz="2000" b="1" dirty="0" smtClean="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panose="020F0502020204030204" pitchFamily="34" charset="0"/>
            </a:endParaRPr>
          </a:p>
          <a:p>
            <a:pPr>
              <a:buFont typeface="Wingdings" panose="05000000000000000000" pitchFamily="2" charset="2"/>
              <a:buChar char="§"/>
            </a:pPr>
            <a:r>
              <a:rPr lang="es-DO" sz="2000" b="1" dirty="0" smtClean="0">
                <a:solidFill>
                  <a:schemeClr val="tx1"/>
                </a:solidFill>
                <a:latin typeface="Calibri" panose="020F0502020204030204" pitchFamily="34" charset="0"/>
              </a:rPr>
              <a:t>Nivel </a:t>
            </a:r>
            <a:r>
              <a:rPr lang="es-DO" sz="2000" b="1" dirty="0">
                <a:solidFill>
                  <a:schemeClr val="tx1"/>
                </a:solidFill>
                <a:latin typeface="Calibri" panose="020F0502020204030204" pitchFamily="34" charset="0"/>
              </a:rPr>
              <a:t>Municipal:</a:t>
            </a:r>
          </a:p>
          <a:p>
            <a:pPr lvl="1">
              <a:buFont typeface="Wingdings" panose="05000000000000000000" pitchFamily="2" charset="2"/>
              <a:buChar char="§"/>
            </a:pPr>
            <a:r>
              <a:rPr lang="es-DO" sz="2000" u="sng" dirty="0">
                <a:solidFill>
                  <a:schemeClr val="tx1"/>
                </a:solidFill>
                <a:latin typeface="Calibri" panose="020F0502020204030204" pitchFamily="34" charset="0"/>
              </a:rPr>
              <a:t>Municipios:</a:t>
            </a:r>
          </a:p>
          <a:p>
            <a:pPr lvl="2">
              <a:buFont typeface="Wingdings" pitchFamily="2" charset="2"/>
              <a:buChar char="§"/>
            </a:pPr>
            <a:r>
              <a:rPr lang="es-DO" sz="2000" dirty="0" smtClean="0">
                <a:solidFill>
                  <a:schemeClr val="tx1"/>
                </a:solidFill>
                <a:latin typeface="Calibri" panose="020F0502020204030204" pitchFamily="34" charset="0"/>
              </a:rPr>
              <a:t>Alcaldes</a:t>
            </a:r>
            <a:endParaRPr lang="es-DO" sz="2000" dirty="0">
              <a:solidFill>
                <a:schemeClr val="tx1"/>
              </a:solidFill>
              <a:latin typeface="Calibri" panose="020F0502020204030204" pitchFamily="34" charset="0"/>
            </a:endParaRPr>
          </a:p>
          <a:p>
            <a:pPr lvl="2">
              <a:buFont typeface="Wingdings" pitchFamily="2" charset="2"/>
              <a:buChar char="§"/>
            </a:pPr>
            <a:r>
              <a:rPr lang="es-DO" sz="2000" dirty="0">
                <a:solidFill>
                  <a:schemeClr val="tx1"/>
                </a:solidFill>
                <a:latin typeface="Calibri" panose="020F0502020204030204" pitchFamily="34" charset="0"/>
              </a:rPr>
              <a:t>Vice </a:t>
            </a:r>
            <a:r>
              <a:rPr lang="es-DO" sz="2000" dirty="0" smtClean="0">
                <a:solidFill>
                  <a:schemeClr val="tx1"/>
                </a:solidFill>
                <a:latin typeface="Calibri" panose="020F0502020204030204" pitchFamily="34" charset="0"/>
              </a:rPr>
              <a:t>Alcaldes</a:t>
            </a:r>
            <a:endParaRPr lang="es-DO" sz="2000" dirty="0">
              <a:solidFill>
                <a:schemeClr val="tx1"/>
              </a:solidFill>
              <a:latin typeface="Calibri" panose="020F0502020204030204" pitchFamily="34" charset="0"/>
            </a:endParaRPr>
          </a:p>
          <a:p>
            <a:pPr lvl="2">
              <a:buFont typeface="Wingdings" pitchFamily="2" charset="2"/>
              <a:buChar char="§"/>
            </a:pPr>
            <a:r>
              <a:rPr lang="es-DO" sz="2000" dirty="0">
                <a:solidFill>
                  <a:schemeClr val="tx1"/>
                </a:solidFill>
                <a:latin typeface="Calibri" panose="020F0502020204030204" pitchFamily="34" charset="0"/>
              </a:rPr>
              <a:t>Regidores</a:t>
            </a:r>
          </a:p>
          <a:p>
            <a:pPr lvl="2">
              <a:buFont typeface="Wingdings" pitchFamily="2" charset="2"/>
              <a:buChar char="§"/>
            </a:pPr>
            <a:r>
              <a:rPr lang="es-DO" sz="2000" dirty="0">
                <a:solidFill>
                  <a:schemeClr val="tx1"/>
                </a:solidFill>
                <a:latin typeface="Calibri" panose="020F0502020204030204" pitchFamily="34" charset="0"/>
              </a:rPr>
              <a:t>Suplentes de regidores</a:t>
            </a:r>
          </a:p>
          <a:p>
            <a:pPr lvl="1">
              <a:buFont typeface="Wingdings" panose="05000000000000000000" pitchFamily="2" charset="2"/>
              <a:buChar char="§"/>
            </a:pPr>
            <a:r>
              <a:rPr lang="es-DO" sz="2000" u="sng" dirty="0">
                <a:solidFill>
                  <a:schemeClr val="tx1"/>
                </a:solidFill>
                <a:latin typeface="Calibri" panose="020F0502020204030204" pitchFamily="34" charset="0"/>
              </a:rPr>
              <a:t>Distritos municipales:</a:t>
            </a:r>
          </a:p>
          <a:p>
            <a:pPr lvl="2">
              <a:buFont typeface="Wingdings" pitchFamily="2" charset="2"/>
              <a:buChar char="§"/>
            </a:pPr>
            <a:r>
              <a:rPr lang="es-DO" sz="2000" dirty="0" smtClean="0">
                <a:solidFill>
                  <a:schemeClr val="tx1"/>
                </a:solidFill>
                <a:latin typeface="Calibri" panose="020F0502020204030204" pitchFamily="34" charset="0"/>
              </a:rPr>
              <a:t>Directores</a:t>
            </a:r>
          </a:p>
          <a:p>
            <a:pPr lvl="2">
              <a:buFont typeface="Wingdings" pitchFamily="2" charset="2"/>
              <a:buChar char="§"/>
            </a:pPr>
            <a:r>
              <a:rPr lang="es-DO" sz="2000" dirty="0" smtClean="0">
                <a:solidFill>
                  <a:schemeClr val="tx1"/>
                </a:solidFill>
                <a:latin typeface="Calibri" panose="020F0502020204030204" pitchFamily="34" charset="0"/>
              </a:rPr>
              <a:t>Subdirectores</a:t>
            </a:r>
            <a:endParaRPr lang="es-DO" sz="2000" dirty="0">
              <a:solidFill>
                <a:schemeClr val="tx1"/>
              </a:solidFill>
              <a:latin typeface="Calibri" panose="020F0502020204030204" pitchFamily="34" charset="0"/>
            </a:endParaRPr>
          </a:p>
          <a:p>
            <a:pPr lvl="2">
              <a:buFont typeface="Wingdings" pitchFamily="2" charset="2"/>
              <a:buChar char="§"/>
            </a:pPr>
            <a:r>
              <a:rPr lang="es-DO" sz="2000" dirty="0">
                <a:solidFill>
                  <a:schemeClr val="tx1"/>
                </a:solidFill>
                <a:latin typeface="Calibri" panose="020F0502020204030204" pitchFamily="34" charset="0"/>
              </a:rPr>
              <a:t>Vocales</a:t>
            </a:r>
          </a:p>
        </p:txBody>
      </p:sp>
    </p:spTree>
    <p:extLst>
      <p:ext uri="{BB962C8B-B14F-4D97-AF65-F5344CB8AC3E}">
        <p14:creationId xmlns:p14="http://schemas.microsoft.com/office/powerpoint/2010/main" val="1335378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28592"/>
            <a:ext cx="9144000" cy="830997"/>
          </a:xfrm>
          <a:prstGeom prst="rect">
            <a:avLst/>
          </a:prstGeom>
          <a:noFill/>
        </p:spPr>
        <p:txBody>
          <a:bodyPr wrap="square" rtlCol="0">
            <a:spAutoFit/>
          </a:bodyPr>
          <a:lstStyle/>
          <a:p>
            <a:pPr algn="ctr"/>
            <a:r>
              <a:rPr lang="es-DO" sz="4800" b="1" dirty="0" smtClean="0">
                <a:effectLst>
                  <a:outerShdw blurRad="38100" dist="38100" dir="2700000" algn="tl">
                    <a:srgbClr val="000000">
                      <a:alpha val="43137"/>
                    </a:srgbClr>
                  </a:outerShdw>
                </a:effectLst>
                <a:latin typeface="Calibri" pitchFamily="34" charset="0"/>
                <a:cs typeface="Calibri" pitchFamily="34" charset="0"/>
              </a:rPr>
              <a:t>Módulo de Alianzas</a:t>
            </a:r>
          </a:p>
        </p:txBody>
      </p:sp>
    </p:spTree>
    <p:extLst>
      <p:ext uri="{BB962C8B-B14F-4D97-AF65-F5344CB8AC3E}">
        <p14:creationId xmlns:p14="http://schemas.microsoft.com/office/powerpoint/2010/main" val="483892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0368"/>
            <a:ext cx="9144000" cy="523220"/>
          </a:xfrm>
          <a:prstGeom prst="rect">
            <a:avLst/>
          </a:prstGeom>
          <a:noFill/>
        </p:spPr>
        <p:txBody>
          <a:bodyPr wrap="square" rtlCol="0">
            <a:spAutoFit/>
          </a:bodyPr>
          <a:lstStyle/>
          <a:p>
            <a:pPr algn="ctr"/>
            <a:r>
              <a:rPr lang="es-DO" sz="2800" b="1" dirty="0" smtClean="0">
                <a:effectLst>
                  <a:outerShdw blurRad="38100" dist="38100" dir="2700000" algn="tl">
                    <a:srgbClr val="000000">
                      <a:alpha val="43137"/>
                    </a:srgbClr>
                  </a:outerShdw>
                </a:effectLst>
                <a:latin typeface="Calibri" pitchFamily="34" charset="0"/>
                <a:cs typeface="Calibri" pitchFamily="34" charset="0"/>
              </a:rPr>
              <a:t>Procedimiento</a:t>
            </a:r>
          </a:p>
        </p:txBody>
      </p:sp>
      <p:sp>
        <p:nvSpPr>
          <p:cNvPr id="3" name="TextBox 2"/>
          <p:cNvSpPr txBox="1"/>
          <p:nvPr/>
        </p:nvSpPr>
        <p:spPr>
          <a:xfrm>
            <a:off x="470020" y="1483588"/>
            <a:ext cx="8118504" cy="4247317"/>
          </a:xfrm>
          <a:prstGeom prst="rect">
            <a:avLst/>
          </a:prstGeom>
          <a:noFill/>
        </p:spPr>
        <p:txBody>
          <a:bodyPr wrap="square" rtlCol="0">
            <a:spAutoFit/>
          </a:bodyPr>
          <a:lstStyle/>
          <a:p>
            <a:pPr marL="342900" indent="-342900" algn="just">
              <a:lnSpc>
                <a:spcPct val="150000"/>
              </a:lnSpc>
              <a:buFont typeface="+mj-lt"/>
              <a:buAutoNum type="arabicPeriod"/>
            </a:pPr>
            <a:r>
              <a:rPr lang="es-DO" sz="2000" dirty="0" smtClean="0">
                <a:latin typeface="Calibri" panose="020F0502020204030204" pitchFamily="34" charset="0"/>
              </a:rPr>
              <a:t>Definición del pacto en el sistema.</a:t>
            </a:r>
          </a:p>
          <a:p>
            <a:pPr marL="342900" indent="-342900" algn="just">
              <a:lnSpc>
                <a:spcPct val="150000"/>
              </a:lnSpc>
              <a:buFont typeface="+mj-lt"/>
              <a:buAutoNum type="arabicPeriod"/>
            </a:pPr>
            <a:r>
              <a:rPr lang="es-DO" sz="2000" dirty="0" smtClean="0">
                <a:latin typeface="Calibri" panose="020F0502020204030204" pitchFamily="34" charset="0"/>
              </a:rPr>
              <a:t>Digitación del alcance.</a:t>
            </a:r>
          </a:p>
          <a:p>
            <a:pPr marL="342900" indent="-342900" algn="just">
              <a:lnSpc>
                <a:spcPct val="150000"/>
              </a:lnSpc>
              <a:buFont typeface="+mj-lt"/>
              <a:buAutoNum type="arabicPeriod"/>
            </a:pPr>
            <a:r>
              <a:rPr lang="es-DO" sz="2000" dirty="0" smtClean="0">
                <a:latin typeface="Calibri" panose="020F0502020204030204" pitchFamily="34" charset="0"/>
              </a:rPr>
              <a:t>Digitación del aporte de las candidaturas.</a:t>
            </a:r>
          </a:p>
          <a:p>
            <a:pPr marL="342900" indent="-342900" algn="just">
              <a:lnSpc>
                <a:spcPct val="150000"/>
              </a:lnSpc>
              <a:buFont typeface="+mj-lt"/>
              <a:buAutoNum type="arabicPeriod"/>
            </a:pPr>
            <a:r>
              <a:rPr lang="es-DO" sz="2000" dirty="0" smtClean="0">
                <a:latin typeface="Calibri" panose="020F0502020204030204" pitchFamily="34" charset="0"/>
              </a:rPr>
              <a:t>Impresión de versión preliminar y realización de correcciones.</a:t>
            </a:r>
          </a:p>
          <a:p>
            <a:pPr marL="342900" indent="-342900" algn="just">
              <a:lnSpc>
                <a:spcPct val="150000"/>
              </a:lnSpc>
              <a:buFont typeface="+mj-lt"/>
              <a:buAutoNum type="arabicPeriod"/>
            </a:pPr>
            <a:r>
              <a:rPr lang="es-DO" sz="2000" dirty="0" smtClean="0">
                <a:latin typeface="Calibri" panose="020F0502020204030204" pitchFamily="34" charset="0"/>
              </a:rPr>
              <a:t>Cierre </a:t>
            </a:r>
            <a:r>
              <a:rPr lang="es-DO" sz="2000" dirty="0" smtClean="0">
                <a:latin typeface="Calibri" panose="020F0502020204030204" pitchFamily="34" charset="0"/>
              </a:rPr>
              <a:t>digital del pacto en el sistema.</a:t>
            </a:r>
            <a:endParaRPr lang="es-DO" sz="2000" dirty="0" smtClean="0">
              <a:latin typeface="Calibri" panose="020F0502020204030204" pitchFamily="34" charset="0"/>
            </a:endParaRPr>
          </a:p>
          <a:p>
            <a:pPr marL="342900" indent="-342900" algn="just">
              <a:lnSpc>
                <a:spcPct val="150000"/>
              </a:lnSpc>
              <a:buFont typeface="+mj-lt"/>
              <a:buAutoNum type="arabicPeriod"/>
            </a:pPr>
            <a:r>
              <a:rPr lang="es-DO" sz="2000" dirty="0" smtClean="0">
                <a:latin typeface="Calibri" panose="020F0502020204030204" pitchFamily="34" charset="0"/>
              </a:rPr>
              <a:t>Impresión definitiva del pacto.</a:t>
            </a:r>
          </a:p>
          <a:p>
            <a:pPr marL="342900" indent="-342900" algn="just">
              <a:lnSpc>
                <a:spcPct val="150000"/>
              </a:lnSpc>
              <a:buFont typeface="+mj-lt"/>
              <a:buAutoNum type="arabicPeriod"/>
            </a:pPr>
            <a:r>
              <a:rPr lang="es-DO" sz="2000" dirty="0" smtClean="0">
                <a:latin typeface="Calibri" panose="020F0502020204030204" pitchFamily="34" charset="0"/>
              </a:rPr>
              <a:t>Firma </a:t>
            </a:r>
            <a:r>
              <a:rPr lang="es-DO" sz="2000" dirty="0" smtClean="0">
                <a:latin typeface="Calibri" panose="020F0502020204030204" pitchFamily="34" charset="0"/>
              </a:rPr>
              <a:t>del pacto impreso por </a:t>
            </a:r>
            <a:r>
              <a:rPr lang="es-DO" sz="2000" dirty="0" smtClean="0">
                <a:latin typeface="Calibri" panose="020F0502020204030204" pitchFamily="34" charset="0"/>
              </a:rPr>
              <a:t>los presidentes, secretarios de los partidos y por el notario autorizado.</a:t>
            </a:r>
          </a:p>
          <a:p>
            <a:pPr marL="342900" indent="-342900" algn="just">
              <a:lnSpc>
                <a:spcPct val="150000"/>
              </a:lnSpc>
              <a:buFont typeface="+mj-lt"/>
              <a:buAutoNum type="arabicPeriod"/>
            </a:pPr>
            <a:r>
              <a:rPr lang="es-DO" sz="2000" dirty="0" smtClean="0">
                <a:latin typeface="Calibri" panose="020F0502020204030204" pitchFamily="34" charset="0"/>
              </a:rPr>
              <a:t>Entrega del pacto en la Secretaria General de la JCE.</a:t>
            </a:r>
            <a:endParaRPr lang="es-DO" sz="2000" dirty="0">
              <a:latin typeface="Calibri" panose="020F0502020204030204" pitchFamily="34" charset="0"/>
            </a:endParaRPr>
          </a:p>
        </p:txBody>
      </p:sp>
    </p:spTree>
    <p:extLst>
      <p:ext uri="{BB962C8B-B14F-4D97-AF65-F5344CB8AC3E}">
        <p14:creationId xmlns:p14="http://schemas.microsoft.com/office/powerpoint/2010/main" val="2091683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0368"/>
            <a:ext cx="9144000" cy="523220"/>
          </a:xfrm>
          <a:prstGeom prst="rect">
            <a:avLst/>
          </a:prstGeom>
          <a:noFill/>
        </p:spPr>
        <p:txBody>
          <a:bodyPr wrap="square" rtlCol="0">
            <a:spAutoFit/>
          </a:bodyPr>
          <a:lstStyle/>
          <a:p>
            <a:pPr algn="ctr"/>
            <a:r>
              <a:rPr lang="es-DO" sz="2800" b="1" dirty="0" smtClean="0">
                <a:effectLst>
                  <a:outerShdw blurRad="38100" dist="38100" dir="2700000" algn="tl">
                    <a:srgbClr val="000000">
                      <a:alpha val="43137"/>
                    </a:srgbClr>
                  </a:outerShdw>
                </a:effectLst>
                <a:latin typeface="Calibri" pitchFamily="34" charset="0"/>
                <a:cs typeface="Calibri" pitchFamily="34" charset="0"/>
              </a:rPr>
              <a:t>Proceso de Registro de Alianzas</a:t>
            </a:r>
          </a:p>
        </p:txBody>
      </p:sp>
      <p:pic>
        <p:nvPicPr>
          <p:cNvPr id="3" name="Picture 2"/>
          <p:cNvPicPr>
            <a:picLocks noChangeAspect="1"/>
          </p:cNvPicPr>
          <p:nvPr/>
        </p:nvPicPr>
        <p:blipFill>
          <a:blip r:embed="rId2" cstate="print"/>
          <a:stretch>
            <a:fillRect/>
          </a:stretch>
        </p:blipFill>
        <p:spPr>
          <a:xfrm>
            <a:off x="307889" y="1697232"/>
            <a:ext cx="8528221" cy="4370281"/>
          </a:xfrm>
          <a:prstGeom prst="rect">
            <a:avLst/>
          </a:prstGeom>
        </p:spPr>
      </p:pic>
      <p:sp>
        <p:nvSpPr>
          <p:cNvPr id="4" name="Oval 3"/>
          <p:cNvSpPr/>
          <p:nvPr/>
        </p:nvSpPr>
        <p:spPr>
          <a:xfrm>
            <a:off x="906095" y="1697232"/>
            <a:ext cx="247587" cy="2475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1400" b="1" dirty="0" smtClean="0">
                <a:solidFill>
                  <a:schemeClr val="bg2">
                    <a:lumMod val="10000"/>
                  </a:schemeClr>
                </a:solidFill>
                <a:latin typeface="Calibri" panose="020F0502020204030204" pitchFamily="34" charset="0"/>
              </a:rPr>
              <a:t>1</a:t>
            </a:r>
            <a:endParaRPr lang="es-DO" sz="1400" b="1" dirty="0">
              <a:solidFill>
                <a:schemeClr val="bg2">
                  <a:lumMod val="10000"/>
                </a:schemeClr>
              </a:solidFill>
              <a:latin typeface="Calibri" panose="020F0502020204030204" pitchFamily="34" charset="0"/>
            </a:endParaRPr>
          </a:p>
        </p:txBody>
      </p:sp>
      <p:sp>
        <p:nvSpPr>
          <p:cNvPr id="5" name="Oval 4"/>
          <p:cNvSpPr/>
          <p:nvPr/>
        </p:nvSpPr>
        <p:spPr>
          <a:xfrm>
            <a:off x="2904387" y="1697232"/>
            <a:ext cx="247587" cy="2475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1400" b="1" dirty="0">
                <a:solidFill>
                  <a:schemeClr val="bg2">
                    <a:lumMod val="10000"/>
                  </a:schemeClr>
                </a:solidFill>
                <a:latin typeface="Calibri" panose="020F0502020204030204" pitchFamily="34" charset="0"/>
              </a:rPr>
              <a:t>2</a:t>
            </a:r>
          </a:p>
        </p:txBody>
      </p:sp>
      <p:sp>
        <p:nvSpPr>
          <p:cNvPr id="6" name="Oval 5"/>
          <p:cNvSpPr/>
          <p:nvPr/>
        </p:nvSpPr>
        <p:spPr>
          <a:xfrm>
            <a:off x="4902679" y="1697232"/>
            <a:ext cx="247587" cy="2475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1400" b="1" dirty="0" smtClean="0">
                <a:solidFill>
                  <a:schemeClr val="bg2">
                    <a:lumMod val="10000"/>
                  </a:schemeClr>
                </a:solidFill>
                <a:latin typeface="Calibri" panose="020F0502020204030204" pitchFamily="34" charset="0"/>
              </a:rPr>
              <a:t>3</a:t>
            </a:r>
            <a:endParaRPr lang="es-DO" sz="1400" b="1" dirty="0">
              <a:solidFill>
                <a:schemeClr val="bg2">
                  <a:lumMod val="10000"/>
                </a:schemeClr>
              </a:solidFill>
              <a:latin typeface="Calibri" panose="020F0502020204030204" pitchFamily="34" charset="0"/>
            </a:endParaRPr>
          </a:p>
        </p:txBody>
      </p:sp>
      <p:sp>
        <p:nvSpPr>
          <p:cNvPr id="7" name="Oval 6"/>
          <p:cNvSpPr/>
          <p:nvPr/>
        </p:nvSpPr>
        <p:spPr>
          <a:xfrm>
            <a:off x="6745600" y="1697231"/>
            <a:ext cx="247587" cy="2475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1400" b="1" dirty="0" smtClean="0">
                <a:solidFill>
                  <a:schemeClr val="bg2">
                    <a:lumMod val="10000"/>
                  </a:schemeClr>
                </a:solidFill>
                <a:latin typeface="Calibri" panose="020F0502020204030204" pitchFamily="34" charset="0"/>
              </a:rPr>
              <a:t>4</a:t>
            </a:r>
            <a:endParaRPr lang="es-DO" sz="1400" b="1" dirty="0">
              <a:solidFill>
                <a:schemeClr val="bg2">
                  <a:lumMod val="10000"/>
                </a:schemeClr>
              </a:solidFill>
              <a:latin typeface="Calibri" panose="020F0502020204030204" pitchFamily="34" charset="0"/>
            </a:endParaRPr>
          </a:p>
        </p:txBody>
      </p:sp>
      <p:sp>
        <p:nvSpPr>
          <p:cNvPr id="8" name="Oval 7"/>
          <p:cNvSpPr/>
          <p:nvPr/>
        </p:nvSpPr>
        <p:spPr>
          <a:xfrm>
            <a:off x="782301" y="4259544"/>
            <a:ext cx="247587" cy="2475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1400" b="1" dirty="0">
                <a:solidFill>
                  <a:schemeClr val="bg2">
                    <a:lumMod val="10000"/>
                  </a:schemeClr>
                </a:solidFill>
                <a:latin typeface="Calibri" panose="020F0502020204030204" pitchFamily="34" charset="0"/>
              </a:rPr>
              <a:t>5</a:t>
            </a:r>
          </a:p>
        </p:txBody>
      </p:sp>
      <p:sp>
        <p:nvSpPr>
          <p:cNvPr id="9" name="Oval 8"/>
          <p:cNvSpPr/>
          <p:nvPr/>
        </p:nvSpPr>
        <p:spPr>
          <a:xfrm>
            <a:off x="2905570" y="4259544"/>
            <a:ext cx="247587" cy="2475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1400" b="1" dirty="0">
                <a:solidFill>
                  <a:schemeClr val="bg2">
                    <a:lumMod val="10000"/>
                  </a:schemeClr>
                </a:solidFill>
                <a:latin typeface="Calibri" panose="020F0502020204030204" pitchFamily="34" charset="0"/>
              </a:rPr>
              <a:t>6</a:t>
            </a:r>
          </a:p>
        </p:txBody>
      </p:sp>
      <p:sp>
        <p:nvSpPr>
          <p:cNvPr id="10" name="Oval 9"/>
          <p:cNvSpPr/>
          <p:nvPr/>
        </p:nvSpPr>
        <p:spPr>
          <a:xfrm>
            <a:off x="4655090" y="4259545"/>
            <a:ext cx="247587" cy="2475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1400" b="1" dirty="0">
                <a:solidFill>
                  <a:schemeClr val="bg2">
                    <a:lumMod val="10000"/>
                  </a:schemeClr>
                </a:solidFill>
                <a:latin typeface="Calibri" panose="020F0502020204030204" pitchFamily="34" charset="0"/>
              </a:rPr>
              <a:t>7</a:t>
            </a:r>
          </a:p>
        </p:txBody>
      </p:sp>
      <p:sp>
        <p:nvSpPr>
          <p:cNvPr id="11" name="Oval 10"/>
          <p:cNvSpPr/>
          <p:nvPr/>
        </p:nvSpPr>
        <p:spPr>
          <a:xfrm>
            <a:off x="6745600" y="4259545"/>
            <a:ext cx="247587" cy="2475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1400" b="1" dirty="0">
                <a:solidFill>
                  <a:schemeClr val="bg2">
                    <a:lumMod val="10000"/>
                  </a:schemeClr>
                </a:solidFill>
                <a:latin typeface="Calibri" panose="020F0502020204030204" pitchFamily="34" charset="0"/>
              </a:rPr>
              <a:t>8</a:t>
            </a:r>
          </a:p>
        </p:txBody>
      </p:sp>
    </p:spTree>
    <p:extLst>
      <p:ext uri="{BB962C8B-B14F-4D97-AF65-F5344CB8AC3E}">
        <p14:creationId xmlns:p14="http://schemas.microsoft.com/office/powerpoint/2010/main" val="3111205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241141" y="1552686"/>
            <a:ext cx="6843472" cy="4640638"/>
          </a:xfrm>
          <a:prstGeom prst="rect">
            <a:avLst/>
          </a:prstGeom>
          <a:ln>
            <a:solidFill>
              <a:schemeClr val="tx1"/>
            </a:solidFill>
          </a:ln>
          <a:effectLst>
            <a:outerShdw blurRad="292100" dist="139700" dir="2700000" algn="tl" rotWithShape="0">
              <a:srgbClr val="333333">
                <a:alpha val="65000"/>
              </a:srgbClr>
            </a:outerShdw>
          </a:effectLst>
        </p:spPr>
      </p:pic>
      <p:sp>
        <p:nvSpPr>
          <p:cNvPr id="3" name="TextBox 2"/>
          <p:cNvSpPr txBox="1"/>
          <p:nvPr/>
        </p:nvSpPr>
        <p:spPr>
          <a:xfrm>
            <a:off x="0" y="960368"/>
            <a:ext cx="9144000" cy="523220"/>
          </a:xfrm>
          <a:prstGeom prst="rect">
            <a:avLst/>
          </a:prstGeom>
          <a:noFill/>
        </p:spPr>
        <p:txBody>
          <a:bodyPr wrap="square" rtlCol="0">
            <a:spAutoFit/>
          </a:bodyPr>
          <a:lstStyle/>
          <a:p>
            <a:pPr algn="ctr"/>
            <a:r>
              <a:rPr lang="es-DO" sz="2800" b="1" dirty="0" smtClean="0">
                <a:effectLst>
                  <a:outerShdw blurRad="38100" dist="38100" dir="2700000" algn="tl">
                    <a:srgbClr val="000000">
                      <a:alpha val="43137"/>
                    </a:srgbClr>
                  </a:outerShdw>
                </a:effectLst>
                <a:latin typeface="Calibri" pitchFamily="34" charset="0"/>
                <a:cs typeface="Calibri" pitchFamily="34" charset="0"/>
              </a:rPr>
              <a:t>Pantalla de Registro de Pactos</a:t>
            </a:r>
          </a:p>
        </p:txBody>
      </p:sp>
    </p:spTree>
    <p:extLst>
      <p:ext uri="{BB962C8B-B14F-4D97-AF65-F5344CB8AC3E}">
        <p14:creationId xmlns:p14="http://schemas.microsoft.com/office/powerpoint/2010/main" val="2237887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1492627" y="1548563"/>
            <a:ext cx="6627558" cy="4896480"/>
          </a:xfrm>
          <a:prstGeom prst="rect">
            <a:avLst/>
          </a:prstGeom>
          <a:ln>
            <a:solidFill>
              <a:schemeClr val="tx1"/>
            </a:solidFill>
          </a:ln>
          <a:effectLst>
            <a:outerShdw blurRad="292100" dist="139700" dir="2700000" algn="tl" rotWithShape="0">
              <a:srgbClr val="333333">
                <a:alpha val="65000"/>
              </a:srgbClr>
            </a:outerShdw>
          </a:effectLst>
        </p:spPr>
      </p:pic>
      <p:sp>
        <p:nvSpPr>
          <p:cNvPr id="4" name="TextBox 3"/>
          <p:cNvSpPr txBox="1"/>
          <p:nvPr/>
        </p:nvSpPr>
        <p:spPr>
          <a:xfrm>
            <a:off x="0" y="960368"/>
            <a:ext cx="9144000" cy="523220"/>
          </a:xfrm>
          <a:prstGeom prst="rect">
            <a:avLst/>
          </a:prstGeom>
          <a:noFill/>
        </p:spPr>
        <p:txBody>
          <a:bodyPr wrap="square" rtlCol="0">
            <a:spAutoFit/>
          </a:bodyPr>
          <a:lstStyle/>
          <a:p>
            <a:pPr algn="ctr"/>
            <a:r>
              <a:rPr lang="es-DO" sz="2800" b="1" dirty="0" smtClean="0">
                <a:effectLst>
                  <a:outerShdw blurRad="38100" dist="38100" dir="2700000" algn="tl">
                    <a:srgbClr val="000000">
                      <a:alpha val="43137"/>
                    </a:srgbClr>
                  </a:outerShdw>
                </a:effectLst>
                <a:latin typeface="Calibri" pitchFamily="34" charset="0"/>
                <a:cs typeface="Calibri" pitchFamily="34" charset="0"/>
              </a:rPr>
              <a:t>Pantalla de Definición de Alcance del Pacto</a:t>
            </a:r>
          </a:p>
        </p:txBody>
      </p:sp>
    </p:spTree>
    <p:extLst>
      <p:ext uri="{BB962C8B-B14F-4D97-AF65-F5344CB8AC3E}">
        <p14:creationId xmlns:p14="http://schemas.microsoft.com/office/powerpoint/2010/main" val="19932084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Custom 1">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extLst>
    <a:ext uri="{05A4C25C-085E-4340-85A3-A5531E510DB2}">
      <thm15:themeFamily xmlns:thm15="http://schemas.microsoft.com/office/thememl/2012/main" name="Theme1" id="{075BDB39-A8EC-4E5E-9B16-614486F9C0E6}" vid="{C9FFDA7B-69F3-48E3-9E81-0C51991132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37318</TotalTime>
  <Words>1065</Words>
  <Application>Microsoft Office PowerPoint</Application>
  <PresentationFormat>On-screen Show (4:3)</PresentationFormat>
  <Paragraphs>161</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Franklin Gothic Book</vt:lpstr>
      <vt:lpstr>Franklin Gothic Medium</vt:lpstr>
      <vt:lpstr>Symbol</vt:lpstr>
      <vt:lpstr>Times New Roman</vt:lpstr>
      <vt:lpstr>Wingdings</vt:lpstr>
      <vt:lpstr>Wingdings 2</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Alfredo Soler</dc:creator>
  <cp:lastModifiedBy>Alfredo Soler</cp:lastModifiedBy>
  <cp:revision>290</cp:revision>
  <cp:lastPrinted>2016-02-09T19:14:48Z</cp:lastPrinted>
  <dcterms:created xsi:type="dcterms:W3CDTF">2015-11-19T13:59:40Z</dcterms:created>
  <dcterms:modified xsi:type="dcterms:W3CDTF">2016-02-11T18:52:00Z</dcterms:modified>
</cp:coreProperties>
</file>