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315" r:id="rId2"/>
    <p:sldId id="351" r:id="rId3"/>
    <p:sldId id="352" r:id="rId4"/>
    <p:sldId id="353" r:id="rId5"/>
    <p:sldId id="354" r:id="rId6"/>
    <p:sldId id="355" r:id="rId7"/>
    <p:sldId id="356" r:id="rId8"/>
    <p:sldId id="359" r:id="rId9"/>
    <p:sldId id="360" r:id="rId10"/>
    <p:sldId id="361" r:id="rId11"/>
    <p:sldId id="362" r:id="rId12"/>
    <p:sldId id="363" r:id="rId13"/>
    <p:sldId id="364" r:id="rId14"/>
    <p:sldId id="365" r:id="rId15"/>
    <p:sldId id="366" r:id="rId16"/>
    <p:sldId id="357" r:id="rId17"/>
    <p:sldId id="367" r:id="rId18"/>
    <p:sldId id="368" r:id="rId19"/>
    <p:sldId id="369" r:id="rId20"/>
    <p:sldId id="370" r:id="rId21"/>
    <p:sldId id="371" r:id="rId22"/>
    <p:sldId id="372" r:id="rId23"/>
    <p:sldId id="373" r:id="rId24"/>
    <p:sldId id="286" r:id="rId25"/>
  </p:sldIdLst>
  <p:sldSz cx="9144000" cy="6858000" type="screen4x3"/>
  <p:notesSz cx="7010400" cy="9296400"/>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15" autoAdjust="0"/>
    <p:restoredTop sz="94660"/>
  </p:normalViewPr>
  <p:slideViewPr>
    <p:cSldViewPr snapToGrid="0">
      <p:cViewPr varScale="1">
        <p:scale>
          <a:sx n="112" d="100"/>
          <a:sy n="112" d="100"/>
        </p:scale>
        <p:origin x="78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6" name="Footer Placeholder 1"/>
          <p:cNvSpPr>
            <a:spLocks noGrp="1"/>
          </p:cNvSpPr>
          <p:nvPr>
            <p:ph type="ftr" sz="quarter" idx="11"/>
          </p:nvPr>
        </p:nvSpPr>
        <p:spPr/>
        <p:txBody>
          <a:bodyPr/>
          <a:lstStyle>
            <a:lvl1pPr>
              <a:defRPr/>
            </a:lvl1pPr>
          </a:lstStyle>
          <a:p>
            <a:endParaRPr lang="es-DO" dirty="0"/>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2996214683"/>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5" name="Footer Placeholder 27"/>
          <p:cNvSpPr>
            <a:spLocks noGrp="1"/>
          </p:cNvSpPr>
          <p:nvPr>
            <p:ph type="ftr" sz="quarter" idx="11"/>
          </p:nvPr>
        </p:nvSpPr>
        <p:spPr/>
        <p:txBody>
          <a:bodyPr/>
          <a:lstStyle>
            <a:lvl1pPr>
              <a:defRPr/>
            </a:lvl1pPr>
          </a:lstStyle>
          <a:p>
            <a:endParaRPr lang="es-DO" dirty="0"/>
          </a:p>
        </p:txBody>
      </p:sp>
      <p:sp>
        <p:nvSpPr>
          <p:cNvPr id="6" name="Slide Number Placeholder 4"/>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10999923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5" name="Footer Placeholder 4"/>
          <p:cNvSpPr>
            <a:spLocks noGrp="1"/>
          </p:cNvSpPr>
          <p:nvPr>
            <p:ph type="ftr" sz="quarter" idx="11"/>
          </p:nvPr>
        </p:nvSpPr>
        <p:spPr/>
        <p:txBody>
          <a:bodyPr/>
          <a:lstStyle>
            <a:lvl1pPr>
              <a:defRPr/>
            </a:lvl1pPr>
          </a:lstStyle>
          <a:p>
            <a:endParaRPr lang="es-DO" dirty="0"/>
          </a:p>
        </p:txBody>
      </p:sp>
      <p:sp>
        <p:nvSpPr>
          <p:cNvPr id="6" name="Slide Number Placeholder 5"/>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1815600732"/>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2" name="Picture 6" descr="S:\Logo JCE\Presentacion powerpoin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3" name="Picture 2" descr="S:\Logo JCE\LOGO_JCE.JPG"/>
          <p:cNvPicPr>
            <a:picLocks noChangeAspect="1" noChangeArrowheads="1"/>
          </p:cNvPicPr>
          <p:nvPr/>
        </p:nvPicPr>
        <p:blipFill>
          <a:blip r:embed="rId3" cstate="print"/>
          <a:srcRect/>
          <a:stretch>
            <a:fillRect/>
          </a:stretch>
        </p:blipFill>
        <p:spPr bwMode="auto">
          <a:xfrm>
            <a:off x="457200" y="169863"/>
            <a:ext cx="485775" cy="838200"/>
          </a:xfrm>
          <a:prstGeom prst="rect">
            <a:avLst/>
          </a:prstGeom>
          <a:noFill/>
          <a:ln w="9525">
            <a:noFill/>
            <a:miter lim="800000"/>
            <a:headEnd/>
            <a:tailEnd/>
          </a:ln>
        </p:spPr>
      </p:pic>
      <p:sp>
        <p:nvSpPr>
          <p:cNvPr id="4" name="TextBox 6"/>
          <p:cNvSpPr txBox="1"/>
          <p:nvPr/>
        </p:nvSpPr>
        <p:spPr>
          <a:xfrm>
            <a:off x="889000" y="550863"/>
            <a:ext cx="2565400" cy="400050"/>
          </a:xfrm>
          <a:prstGeom prst="rect">
            <a:avLst/>
          </a:prstGeom>
          <a:noFill/>
        </p:spPr>
        <p:txBody>
          <a:bodyPr wrap="none">
            <a:spAutoFit/>
          </a:bodyPr>
          <a:lstStyle/>
          <a:p>
            <a:pPr fontAlgn="auto">
              <a:spcBef>
                <a:spcPts val="0"/>
              </a:spcBef>
              <a:spcAft>
                <a:spcPts val="0"/>
              </a:spcAft>
              <a:defRPr/>
            </a:pPr>
            <a:r>
              <a:rPr lang="es-DO" sz="2000" b="1" i="1" dirty="0">
                <a:latin typeface="Calibri" pitchFamily="34" charset="0"/>
                <a:cs typeface="Calibri" pitchFamily="34" charset="0"/>
              </a:rPr>
              <a:t>Junta Central Electoral</a:t>
            </a:r>
            <a:endParaRPr lang="es-DO" sz="2800" b="1" i="1" dirty="0">
              <a:latin typeface="Calibri" pitchFamily="34" charset="0"/>
              <a:cs typeface="Calibri" pitchFamily="34" charset="0"/>
            </a:endParaRPr>
          </a:p>
        </p:txBody>
      </p:sp>
      <p:sp>
        <p:nvSpPr>
          <p:cNvPr id="5" name="Rectangle 7"/>
          <p:cNvSpPr/>
          <p:nvPr/>
        </p:nvSpPr>
        <p:spPr>
          <a:xfrm>
            <a:off x="881063" y="795338"/>
            <a:ext cx="2428875" cy="277812"/>
          </a:xfrm>
          <a:prstGeom prst="rect">
            <a:avLst/>
          </a:prstGeom>
        </p:spPr>
        <p:txBody>
          <a:bodyPr wrap="none">
            <a:spAutoFit/>
          </a:bodyPr>
          <a:lstStyle/>
          <a:p>
            <a:pPr algn="ctr" fontAlgn="auto">
              <a:spcBef>
                <a:spcPts val="0"/>
              </a:spcBef>
              <a:spcAft>
                <a:spcPts val="0"/>
              </a:spcAft>
              <a:defRPr/>
            </a:pPr>
            <a:r>
              <a:rPr lang="es-DO" sz="1200" i="1" dirty="0">
                <a:latin typeface="Calibri" pitchFamily="34" charset="0"/>
                <a:cs typeface="Calibri" pitchFamily="34" charset="0"/>
              </a:rPr>
              <a:t>Garantía de Identidad y Democracia</a:t>
            </a:r>
          </a:p>
        </p:txBody>
      </p:sp>
      <p:sp>
        <p:nvSpPr>
          <p:cNvPr id="6" name="Straight Connector 12"/>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Slide Number Placeholder 4"/>
          <p:cNvSpPr>
            <a:spLocks noGrp="1"/>
          </p:cNvSpPr>
          <p:nvPr>
            <p:ph type="sldNum" sz="quarter" idx="10"/>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3068829467"/>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3" name="Rectangle 5"/>
          <p:cNvSpPr>
            <a:spLocks noGrp="1" noChangeArrowheads="1"/>
          </p:cNvSpPr>
          <p:nvPr>
            <p:ph type="ftr" sz="quarter" idx="11"/>
          </p:nvPr>
        </p:nvSpPr>
        <p:spPr/>
        <p:txBody>
          <a:bodyPr/>
          <a:lstStyle>
            <a:lvl1pPr>
              <a:defRPr/>
            </a:lvl1pPr>
          </a:lstStyle>
          <a:p>
            <a:endParaRPr lang="es-DO" dirty="0"/>
          </a:p>
        </p:txBody>
      </p:sp>
      <p:sp>
        <p:nvSpPr>
          <p:cNvPr id="4" name="Rectangle 6"/>
          <p:cNvSpPr>
            <a:spLocks noGrp="1" noChangeArrowheads="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28705057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endParaRPr lang="es-DO" dirty="0"/>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45361189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7" name="Footer Placeholder 10"/>
          <p:cNvSpPr>
            <a:spLocks noGrp="1"/>
          </p:cNvSpPr>
          <p:nvPr>
            <p:ph type="ftr" sz="quarter" idx="11"/>
          </p:nvPr>
        </p:nvSpPr>
        <p:spPr/>
        <p:txBody>
          <a:bodyPr/>
          <a:lstStyle>
            <a:lvl1pPr>
              <a:defRPr/>
            </a:lvl1pPr>
          </a:lstStyle>
          <a:p>
            <a:endParaRPr lang="es-DO" dirty="0"/>
          </a:p>
        </p:txBody>
      </p:sp>
      <p:sp>
        <p:nvSpPr>
          <p:cNvPr id="9" name="Slide Number Placeholder 15"/>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187097815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6" name="Footer Placeholder 27"/>
          <p:cNvSpPr>
            <a:spLocks noGrp="1"/>
          </p:cNvSpPr>
          <p:nvPr>
            <p:ph type="ftr" sz="quarter" idx="11"/>
          </p:nvPr>
        </p:nvSpPr>
        <p:spPr/>
        <p:txBody>
          <a:bodyPr/>
          <a:lstStyle>
            <a:lvl1pPr>
              <a:defRPr/>
            </a:lvl1pPr>
          </a:lstStyle>
          <a:p>
            <a:endParaRPr lang="es-DO" dirty="0"/>
          </a:p>
        </p:txBody>
      </p:sp>
      <p:sp>
        <p:nvSpPr>
          <p:cNvPr id="7" name="Slide Number Placeholder 4"/>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306752221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9" name="Footer Placeholder 5"/>
          <p:cNvSpPr>
            <a:spLocks noGrp="1"/>
          </p:cNvSpPr>
          <p:nvPr>
            <p:ph type="ftr" sz="quarter" idx="11"/>
          </p:nvPr>
        </p:nvSpPr>
        <p:spPr/>
        <p:txBody>
          <a:bodyPr/>
          <a:lstStyle>
            <a:lvl1pPr>
              <a:defRPr/>
            </a:lvl1pPr>
          </a:lstStyle>
          <a:p>
            <a:endParaRPr lang="es-DO" dirty="0"/>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338507529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4" name="Footer Placeholder 27"/>
          <p:cNvSpPr>
            <a:spLocks noGrp="1"/>
          </p:cNvSpPr>
          <p:nvPr>
            <p:ph type="ftr" sz="quarter" idx="11"/>
          </p:nvPr>
        </p:nvSpPr>
        <p:spPr/>
        <p:txBody>
          <a:bodyPr/>
          <a:lstStyle>
            <a:lvl1pPr>
              <a:defRPr/>
            </a:lvl1pPr>
          </a:lstStyle>
          <a:p>
            <a:endParaRPr lang="es-DO" dirty="0"/>
          </a:p>
        </p:txBody>
      </p:sp>
      <p:sp>
        <p:nvSpPr>
          <p:cNvPr id="5" name="Slide Number Placeholder 4"/>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
        <p:nvSpPr>
          <p:cNvPr id="6" name="Rectangle 5"/>
          <p:cNvSpPr/>
          <p:nvPr userDrawn="1"/>
        </p:nvSpPr>
        <p:spPr>
          <a:xfrm>
            <a:off x="0" y="0"/>
            <a:ext cx="9144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sz="1800" dirty="0"/>
          </a:p>
        </p:txBody>
      </p:sp>
    </p:spTree>
    <p:extLst>
      <p:ext uri="{BB962C8B-B14F-4D97-AF65-F5344CB8AC3E}">
        <p14:creationId xmlns:p14="http://schemas.microsoft.com/office/powerpoint/2010/main" val="246182794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3" name="Footer Placeholder 23"/>
          <p:cNvSpPr>
            <a:spLocks noGrp="1"/>
          </p:cNvSpPr>
          <p:nvPr>
            <p:ph type="ftr" sz="quarter" idx="11"/>
          </p:nvPr>
        </p:nvSpPr>
        <p:spPr/>
        <p:txBody>
          <a:bodyPr/>
          <a:lstStyle>
            <a:lvl1pPr>
              <a:defRPr/>
            </a:lvl1pPr>
          </a:lstStyle>
          <a:p>
            <a:endParaRPr lang="es-DO" dirty="0"/>
          </a:p>
        </p:txBody>
      </p:sp>
      <p:sp>
        <p:nvSpPr>
          <p:cNvPr id="4" name="Slide Number Placeholder 6"/>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336691355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7" name="Footer Placeholder 28"/>
          <p:cNvSpPr>
            <a:spLocks noGrp="1"/>
          </p:cNvSpPr>
          <p:nvPr>
            <p:ph type="ftr" sz="quarter" idx="11"/>
          </p:nvPr>
        </p:nvSpPr>
        <p:spPr/>
        <p:txBody>
          <a:bodyPr/>
          <a:lstStyle>
            <a:lvl1pPr>
              <a:defRPr/>
            </a:lvl1pPr>
          </a:lstStyle>
          <a:p>
            <a:endParaRPr lang="es-DO" dirty="0"/>
          </a:p>
        </p:txBody>
      </p:sp>
      <p:sp>
        <p:nvSpPr>
          <p:cNvPr id="8" name="Slide Number Placeholder 6"/>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76024732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fld id="{1325B801-A4CC-4E16-87E6-902B6D840939}" type="datetimeFigureOut">
              <a:rPr lang="es-DO" smtClean="0"/>
              <a:pPr/>
              <a:t>11/02/2016</a:t>
            </a:fld>
            <a:endParaRPr lang="es-DO" dirty="0"/>
          </a:p>
        </p:txBody>
      </p:sp>
      <p:sp>
        <p:nvSpPr>
          <p:cNvPr id="6" name="Footer Placeholder 4"/>
          <p:cNvSpPr>
            <a:spLocks noGrp="1"/>
          </p:cNvSpPr>
          <p:nvPr>
            <p:ph type="ftr" sz="quarter" idx="11"/>
          </p:nvPr>
        </p:nvSpPr>
        <p:spPr/>
        <p:txBody>
          <a:bodyPr/>
          <a:lstStyle>
            <a:lvl1pPr>
              <a:defRPr/>
            </a:lvl1pPr>
          </a:lstStyle>
          <a:p>
            <a:endParaRPr lang="es-DO" dirty="0"/>
          </a:p>
        </p:txBody>
      </p:sp>
      <p:sp>
        <p:nvSpPr>
          <p:cNvPr id="7" name="Slide Number Placeholder 30"/>
          <p:cNvSpPr>
            <a:spLocks noGrp="1"/>
          </p:cNvSpPr>
          <p:nvPr>
            <p:ph type="sldNum" sz="quarter" idx="12"/>
          </p:nvPr>
        </p:nvSpPr>
        <p:spPr/>
        <p:txBody>
          <a:bodyPr/>
          <a:lstStyle>
            <a:lvl1pPr>
              <a:defRPr/>
            </a:lvl1pPr>
          </a:lstStyle>
          <a:p>
            <a:fld id="{208B467C-4B25-4F71-BCBF-22663B4C1846}" type="slidenum">
              <a:rPr lang="es-DO" smtClean="0"/>
              <a:pPr/>
              <a:t>‹#›</a:t>
            </a:fld>
            <a:endParaRPr lang="es-DO" dirty="0"/>
          </a:p>
        </p:txBody>
      </p:sp>
    </p:spTree>
    <p:extLst>
      <p:ext uri="{BB962C8B-B14F-4D97-AF65-F5344CB8AC3E}">
        <p14:creationId xmlns:p14="http://schemas.microsoft.com/office/powerpoint/2010/main" val="52674396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defRPr>
            </a:lvl1pPr>
          </a:lstStyle>
          <a:p>
            <a:fld id="{1325B801-A4CC-4E16-87E6-902B6D840939}" type="datetimeFigureOut">
              <a:rPr lang="es-DO" smtClean="0"/>
              <a:pPr/>
              <a:t>11/02/2016</a:t>
            </a:fld>
            <a:endParaRPr lang="es-DO"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endParaRPr lang="es-DO"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defRPr>
            </a:lvl1pPr>
          </a:lstStyle>
          <a:p>
            <a:fld id="{208B467C-4B25-4F71-BCBF-22663B4C1846}" type="slidenum">
              <a:rPr lang="es-DO" smtClean="0"/>
              <a:pPr/>
              <a:t>‹#›</a:t>
            </a:fld>
            <a:endParaRPr lang="es-DO"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pic>
        <p:nvPicPr>
          <p:cNvPr id="13" name="Picture 1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4" name="Picture 13" descr="S:\Logo JCE\LOGO_JCE.JPG"/>
          <p:cNvPicPr>
            <a:picLocks noChangeAspect="1" noChangeArrowheads="1"/>
          </p:cNvPicPr>
          <p:nvPr userDrawn="1"/>
        </p:nvPicPr>
        <p:blipFill>
          <a:blip r:embed="rId16" cstate="print"/>
          <a:srcRect/>
          <a:stretch>
            <a:fillRect/>
          </a:stretch>
        </p:blipFill>
        <p:spPr bwMode="auto">
          <a:xfrm>
            <a:off x="248436" y="482602"/>
            <a:ext cx="284964" cy="493746"/>
          </a:xfrm>
          <a:prstGeom prst="rect">
            <a:avLst/>
          </a:prstGeom>
          <a:noFill/>
          <a:ln w="9525">
            <a:noFill/>
            <a:miter lim="800000"/>
            <a:headEnd/>
            <a:tailEnd/>
          </a:ln>
        </p:spPr>
      </p:pic>
      <p:sp>
        <p:nvSpPr>
          <p:cNvPr id="15" name="TextBox 6"/>
          <p:cNvSpPr txBox="1"/>
          <p:nvPr userDrawn="1"/>
        </p:nvSpPr>
        <p:spPr>
          <a:xfrm>
            <a:off x="488448" y="529694"/>
            <a:ext cx="2565831" cy="400110"/>
          </a:xfrm>
          <a:prstGeom prst="rect">
            <a:avLst/>
          </a:prstGeom>
          <a:noFill/>
        </p:spPr>
        <p:txBody>
          <a:bodyPr wrap="none">
            <a:spAutoFit/>
          </a:bodyPr>
          <a:lstStyle/>
          <a:p>
            <a:pPr fontAlgn="auto">
              <a:spcBef>
                <a:spcPts val="0"/>
              </a:spcBef>
              <a:spcAft>
                <a:spcPts val="0"/>
              </a:spcAft>
              <a:defRPr/>
            </a:pPr>
            <a:r>
              <a:rPr lang="es-DO" sz="2000" b="1" i="1" dirty="0">
                <a:latin typeface="Calibri" pitchFamily="34" charset="0"/>
                <a:cs typeface="Calibri" pitchFamily="34" charset="0"/>
              </a:rPr>
              <a:t>Junta Central Electoral</a:t>
            </a:r>
            <a:endParaRPr lang="es-DO" sz="2800" b="1" i="1" dirty="0">
              <a:latin typeface="Calibri" pitchFamily="34" charset="0"/>
              <a:cs typeface="Calibri" pitchFamily="34" charset="0"/>
            </a:endParaRPr>
          </a:p>
        </p:txBody>
      </p:sp>
      <p:sp>
        <p:nvSpPr>
          <p:cNvPr id="16" name="Rectangle 7"/>
          <p:cNvSpPr/>
          <p:nvPr userDrawn="1"/>
        </p:nvSpPr>
        <p:spPr>
          <a:xfrm>
            <a:off x="449017" y="765899"/>
            <a:ext cx="2429127" cy="276999"/>
          </a:xfrm>
          <a:prstGeom prst="rect">
            <a:avLst/>
          </a:prstGeom>
        </p:spPr>
        <p:txBody>
          <a:bodyPr wrap="none">
            <a:spAutoFit/>
          </a:bodyPr>
          <a:lstStyle/>
          <a:p>
            <a:pPr algn="ctr" fontAlgn="auto">
              <a:spcBef>
                <a:spcPts val="0"/>
              </a:spcBef>
              <a:spcAft>
                <a:spcPts val="0"/>
              </a:spcAft>
              <a:defRPr/>
            </a:pPr>
            <a:r>
              <a:rPr lang="es-DO" sz="1200" i="1" dirty="0">
                <a:latin typeface="Calibri" pitchFamily="34" charset="0"/>
                <a:cs typeface="Calibri" pitchFamily="34" charset="0"/>
              </a:rPr>
              <a:t>Garantía de Identidad y Democracia</a:t>
            </a:r>
          </a:p>
        </p:txBody>
      </p:sp>
    </p:spTree>
    <p:extLst>
      <p:ext uri="{BB962C8B-B14F-4D97-AF65-F5344CB8AC3E}">
        <p14:creationId xmlns:p14="http://schemas.microsoft.com/office/powerpoint/2010/main" val="396174137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ransition>
    <p:fade/>
  </p:transition>
  <p:txStyles>
    <p:titleStyle>
      <a:lvl1pPr algn="l" rtl="0" eaLnBrk="1" fontAlgn="base" hangingPunct="1">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1" fontAlgn="base" hangingPunct="1">
        <a:spcBef>
          <a:spcPct val="0"/>
        </a:spcBef>
        <a:spcAft>
          <a:spcPct val="0"/>
        </a:spcAft>
        <a:defRPr sz="3600">
          <a:solidFill>
            <a:schemeClr val="tx2"/>
          </a:solidFill>
          <a:latin typeface="Franklin Gothic Medium" pitchFamily="34" charset="0"/>
        </a:defRPr>
      </a:lvl2pPr>
      <a:lvl3pPr algn="l" rtl="0" eaLnBrk="1" fontAlgn="base" hangingPunct="1">
        <a:spcBef>
          <a:spcPct val="0"/>
        </a:spcBef>
        <a:spcAft>
          <a:spcPct val="0"/>
        </a:spcAft>
        <a:defRPr sz="3600">
          <a:solidFill>
            <a:schemeClr val="tx2"/>
          </a:solidFill>
          <a:latin typeface="Franklin Gothic Medium" pitchFamily="34" charset="0"/>
        </a:defRPr>
      </a:lvl3pPr>
      <a:lvl4pPr algn="l" rtl="0" eaLnBrk="1" fontAlgn="base" hangingPunct="1">
        <a:spcBef>
          <a:spcPct val="0"/>
        </a:spcBef>
        <a:spcAft>
          <a:spcPct val="0"/>
        </a:spcAft>
        <a:defRPr sz="3600">
          <a:solidFill>
            <a:schemeClr val="tx2"/>
          </a:solidFill>
          <a:latin typeface="Franklin Gothic Medium" pitchFamily="34" charset="0"/>
        </a:defRPr>
      </a:lvl4pPr>
      <a:lvl5pPr algn="l" rtl="0" eaLnBrk="1" fontAlgn="base" hangingPunct="1">
        <a:spcBef>
          <a:spcPct val="0"/>
        </a:spcBef>
        <a:spcAft>
          <a:spcPct val="0"/>
        </a:spcAft>
        <a:defRPr sz="3600">
          <a:solidFill>
            <a:schemeClr val="tx2"/>
          </a:solidFill>
          <a:latin typeface="Franklin Gothic Medium" pitchFamily="34" charset="0"/>
        </a:defRPr>
      </a:lvl5pPr>
      <a:lvl6pPr marL="457200" algn="l" rtl="0" eaLnBrk="1" fontAlgn="base" hangingPunct="1">
        <a:spcBef>
          <a:spcPct val="0"/>
        </a:spcBef>
        <a:spcAft>
          <a:spcPct val="0"/>
        </a:spcAft>
        <a:defRPr sz="3600">
          <a:solidFill>
            <a:schemeClr val="tx2"/>
          </a:solidFill>
          <a:latin typeface="Franklin Gothic Medium" pitchFamily="34" charset="0"/>
        </a:defRPr>
      </a:lvl6pPr>
      <a:lvl7pPr marL="914400" algn="l" rtl="0" eaLnBrk="1" fontAlgn="base" hangingPunct="1">
        <a:spcBef>
          <a:spcPct val="0"/>
        </a:spcBef>
        <a:spcAft>
          <a:spcPct val="0"/>
        </a:spcAft>
        <a:defRPr sz="3600">
          <a:solidFill>
            <a:schemeClr val="tx2"/>
          </a:solidFill>
          <a:latin typeface="Franklin Gothic Medium" pitchFamily="34" charset="0"/>
        </a:defRPr>
      </a:lvl7pPr>
      <a:lvl8pPr marL="1371600" algn="l" rtl="0" eaLnBrk="1" fontAlgn="base" hangingPunct="1">
        <a:spcBef>
          <a:spcPct val="0"/>
        </a:spcBef>
        <a:spcAft>
          <a:spcPct val="0"/>
        </a:spcAft>
        <a:defRPr sz="3600">
          <a:solidFill>
            <a:schemeClr val="tx2"/>
          </a:solidFill>
          <a:latin typeface="Franklin Gothic Medium" pitchFamily="34" charset="0"/>
        </a:defRPr>
      </a:lvl8pPr>
      <a:lvl9pPr marL="1828800" algn="l" rtl="0" eaLnBrk="1" fontAlgn="base" hangingPunct="1">
        <a:spcBef>
          <a:spcPct val="0"/>
        </a:spcBef>
        <a:spcAft>
          <a:spcPct val="0"/>
        </a:spcAft>
        <a:defRPr sz="3600">
          <a:solidFill>
            <a:schemeClr val="tx2"/>
          </a:solidFill>
          <a:latin typeface="Franklin Gothic Medium" pitchFamily="34" charset="0"/>
        </a:defRPr>
      </a:lvl9pPr>
    </p:titleStyle>
    <p:bodyStyle>
      <a:lvl1pPr marL="342900" indent="-342900" algn="l" rtl="0" eaLnBrk="1" fontAlgn="base" hangingPunct="1">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1" fontAlgn="base" hangingPunct="1">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1" fontAlgn="base" hangingPunct="1">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1" fontAlgn="base" hangingPunct="1">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7828" y="470019"/>
            <a:ext cx="2743200" cy="53838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s-DO" dirty="0"/>
          </a:p>
        </p:txBody>
      </p:sp>
      <p:pic>
        <p:nvPicPr>
          <p:cNvPr id="12" name="Picture 11" descr="S:\Logo JCE\LOGO_JCE.JPG"/>
          <p:cNvPicPr>
            <a:picLocks noChangeAspect="1" noChangeArrowheads="1"/>
          </p:cNvPicPr>
          <p:nvPr/>
        </p:nvPicPr>
        <p:blipFill>
          <a:blip r:embed="rId2" cstate="print"/>
          <a:srcRect/>
          <a:stretch>
            <a:fillRect/>
          </a:stretch>
        </p:blipFill>
        <p:spPr bwMode="auto">
          <a:xfrm>
            <a:off x="4023551" y="366584"/>
            <a:ext cx="639550" cy="1105213"/>
          </a:xfrm>
          <a:prstGeom prst="rect">
            <a:avLst/>
          </a:prstGeom>
          <a:noFill/>
        </p:spPr>
      </p:pic>
      <p:sp>
        <p:nvSpPr>
          <p:cNvPr id="13" name="TextBox 12"/>
          <p:cNvSpPr txBox="1"/>
          <p:nvPr/>
        </p:nvSpPr>
        <p:spPr>
          <a:xfrm>
            <a:off x="0" y="1398901"/>
            <a:ext cx="9144000" cy="584775"/>
          </a:xfrm>
          <a:prstGeom prst="rect">
            <a:avLst/>
          </a:prstGeom>
          <a:noFill/>
        </p:spPr>
        <p:txBody>
          <a:bodyPr wrap="square" rtlCol="0">
            <a:spAutoFit/>
          </a:bodyPr>
          <a:lstStyle/>
          <a:p>
            <a:pPr algn="ctr"/>
            <a:r>
              <a:rPr lang="es-DO" sz="3200" b="1" i="1" dirty="0" smtClean="0">
                <a:latin typeface="Calibri" pitchFamily="34" charset="0"/>
                <a:cs typeface="Calibri" pitchFamily="34" charset="0"/>
              </a:rPr>
              <a:t>Junta Central Electoral</a:t>
            </a:r>
            <a:endParaRPr lang="es-DO" sz="4000" b="1" i="1" dirty="0">
              <a:latin typeface="Calibri" pitchFamily="34" charset="0"/>
              <a:cs typeface="Calibri" pitchFamily="34" charset="0"/>
            </a:endParaRPr>
          </a:p>
        </p:txBody>
      </p:sp>
      <p:sp>
        <p:nvSpPr>
          <p:cNvPr id="14" name="Rectangle 13"/>
          <p:cNvSpPr/>
          <p:nvPr/>
        </p:nvSpPr>
        <p:spPr>
          <a:xfrm>
            <a:off x="0" y="1797826"/>
            <a:ext cx="9144000" cy="369332"/>
          </a:xfrm>
          <a:prstGeom prst="rect">
            <a:avLst/>
          </a:prstGeom>
        </p:spPr>
        <p:txBody>
          <a:bodyPr wrap="square">
            <a:spAutoFit/>
          </a:bodyPr>
          <a:lstStyle/>
          <a:p>
            <a:pPr algn="ctr" fontAlgn="auto">
              <a:spcBef>
                <a:spcPts val="0"/>
              </a:spcBef>
              <a:spcAft>
                <a:spcPts val="0"/>
              </a:spcAft>
              <a:defRPr/>
            </a:pPr>
            <a:r>
              <a:rPr lang="es-DO" i="1" dirty="0" smtClean="0">
                <a:latin typeface="Calibri" pitchFamily="34" charset="0"/>
                <a:cs typeface="Calibri" pitchFamily="34" charset="0"/>
              </a:rPr>
              <a:t>Garantía de Identidad y Democracia</a:t>
            </a:r>
            <a:endParaRPr lang="es-DO" i="1" dirty="0">
              <a:latin typeface="Calibri" pitchFamily="34" charset="0"/>
              <a:cs typeface="Calibri" pitchFamily="34" charset="0"/>
            </a:endParaRPr>
          </a:p>
        </p:txBody>
      </p:sp>
      <p:sp>
        <p:nvSpPr>
          <p:cNvPr id="15" name="TextBox 14"/>
          <p:cNvSpPr txBox="1"/>
          <p:nvPr/>
        </p:nvSpPr>
        <p:spPr>
          <a:xfrm>
            <a:off x="0" y="2309705"/>
            <a:ext cx="9144000" cy="3785652"/>
          </a:xfrm>
          <a:prstGeom prst="rect">
            <a:avLst/>
          </a:prstGeom>
          <a:noFill/>
        </p:spPr>
        <p:txBody>
          <a:bodyPr wrap="square" rtlCol="0">
            <a:spAutoFit/>
          </a:bodyPr>
          <a:lstStyle/>
          <a:p>
            <a:pPr algn="ctr"/>
            <a:r>
              <a:rPr lang="es-DO" sz="3200" b="1" dirty="0" smtClean="0">
                <a:effectLst>
                  <a:outerShdw blurRad="38100" dist="38100" dir="2700000" algn="tl">
                    <a:srgbClr val="000000">
                      <a:alpha val="43137"/>
                    </a:srgbClr>
                  </a:outerShdw>
                </a:effectLst>
                <a:latin typeface="Calibri" pitchFamily="34" charset="0"/>
                <a:cs typeface="Calibri" pitchFamily="34" charset="0"/>
              </a:rPr>
              <a:t>Observaciones de los </a:t>
            </a:r>
          </a:p>
          <a:p>
            <a:pPr algn="ctr"/>
            <a:r>
              <a:rPr lang="es-DO" sz="3200" b="1" dirty="0" smtClean="0">
                <a:effectLst>
                  <a:outerShdw blurRad="38100" dist="38100" dir="2700000" algn="tl">
                    <a:srgbClr val="000000">
                      <a:alpha val="43137"/>
                    </a:srgbClr>
                  </a:outerShdw>
                </a:effectLst>
                <a:latin typeface="Calibri" pitchFamily="34" charset="0"/>
                <a:cs typeface="Calibri" pitchFamily="34" charset="0"/>
              </a:rPr>
              <a:t>Partidos Políticos  a la Conformación del </a:t>
            </a:r>
          </a:p>
          <a:p>
            <a:pPr algn="ctr"/>
            <a:r>
              <a:rPr lang="es-DO" sz="3200" b="1" dirty="0" smtClean="0">
                <a:effectLst>
                  <a:outerShdw blurRad="38100" dist="38100" dir="2700000" algn="tl">
                    <a:srgbClr val="000000">
                      <a:alpha val="43137"/>
                    </a:srgbClr>
                  </a:outerShdw>
                </a:effectLst>
                <a:latin typeface="Calibri" pitchFamily="34" charset="0"/>
                <a:cs typeface="Calibri" pitchFamily="34" charset="0"/>
              </a:rPr>
              <a:t>Padrón Electoral</a:t>
            </a:r>
          </a:p>
          <a:p>
            <a:pPr algn="ctr"/>
            <a:endParaRPr lang="es-DO" sz="2400" b="1" dirty="0" smtClean="0">
              <a:effectLst>
                <a:outerShdw blurRad="38100" dist="38100" dir="2700000" algn="tl">
                  <a:srgbClr val="000000">
                    <a:alpha val="43137"/>
                  </a:srgbClr>
                </a:outerShdw>
              </a:effectLst>
              <a:latin typeface="Calibri" pitchFamily="34" charset="0"/>
              <a:cs typeface="Calibri" pitchFamily="34" charset="0"/>
            </a:endParaRPr>
          </a:p>
          <a:p>
            <a:pPr algn="ctr"/>
            <a:endParaRPr lang="es-DO" sz="2400" b="1" dirty="0" smtClean="0">
              <a:effectLst>
                <a:outerShdw blurRad="38100" dist="38100" dir="2700000" algn="tl">
                  <a:srgbClr val="000000">
                    <a:alpha val="43137"/>
                  </a:srgbClr>
                </a:outerShdw>
              </a:effectLst>
              <a:latin typeface="Calibri" pitchFamily="34" charset="0"/>
              <a:cs typeface="Calibri" pitchFamily="34" charset="0"/>
            </a:endParaRPr>
          </a:p>
          <a:p>
            <a:pPr algn="ctr"/>
            <a:r>
              <a:rPr lang="es-DO" sz="2800" b="1" dirty="0" smtClean="0">
                <a:effectLst>
                  <a:outerShdw blurRad="38100" dist="38100" dir="2700000" algn="tl">
                    <a:srgbClr val="000000">
                      <a:alpha val="43137"/>
                    </a:srgbClr>
                  </a:outerShdw>
                </a:effectLst>
                <a:latin typeface="Calibri" pitchFamily="34" charset="0"/>
                <a:cs typeface="Calibri" pitchFamily="34" charset="0"/>
              </a:rPr>
              <a:t>Elecciones Generales 2016</a:t>
            </a:r>
          </a:p>
          <a:p>
            <a:pPr algn="ctr"/>
            <a:endParaRPr lang="es-DO" sz="2400" b="1" dirty="0">
              <a:effectLst>
                <a:outerShdw blurRad="38100" dist="38100" dir="2700000" algn="tl">
                  <a:srgbClr val="000000">
                    <a:alpha val="43137"/>
                  </a:srgbClr>
                </a:outerShdw>
              </a:effectLst>
              <a:latin typeface="Calibri" pitchFamily="34" charset="0"/>
              <a:cs typeface="Calibri" pitchFamily="34" charset="0"/>
            </a:endParaRPr>
          </a:p>
          <a:p>
            <a:pPr algn="ctr"/>
            <a:endParaRPr lang="es-DO" sz="2400" b="1" dirty="0">
              <a:effectLst>
                <a:outerShdw blurRad="38100" dist="38100" dir="2700000" algn="tl">
                  <a:srgbClr val="000000">
                    <a:alpha val="43137"/>
                  </a:srgbClr>
                </a:outerShdw>
              </a:effectLst>
              <a:latin typeface="Calibri" pitchFamily="34" charset="0"/>
              <a:cs typeface="Calibri" pitchFamily="34" charset="0"/>
            </a:endParaRPr>
          </a:p>
          <a:p>
            <a:pPr algn="ctr"/>
            <a:r>
              <a:rPr lang="es-DO" sz="2000" b="1" dirty="0" smtClean="0">
                <a:effectLst>
                  <a:outerShdw blurRad="38100" dist="38100" dir="2700000" algn="tl">
                    <a:srgbClr val="000000">
                      <a:alpha val="43137"/>
                    </a:srgbClr>
                  </a:outerShdw>
                </a:effectLst>
                <a:latin typeface="Calibri" pitchFamily="34" charset="0"/>
                <a:cs typeface="Calibri" pitchFamily="34" charset="0"/>
              </a:rPr>
              <a:t>Febrero, 2016</a:t>
            </a:r>
          </a:p>
        </p:txBody>
      </p:sp>
    </p:spTree>
    <p:extLst>
      <p:ext uri="{BB962C8B-B14F-4D97-AF65-F5344CB8AC3E}">
        <p14:creationId xmlns:p14="http://schemas.microsoft.com/office/powerpoint/2010/main" val="98575650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1742" y="1159435"/>
            <a:ext cx="8447518" cy="2862322"/>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9- Contactamos</a:t>
            </a:r>
            <a:r>
              <a:rPr lang="es-DO" sz="2000" i="1" dirty="0">
                <a:solidFill>
                  <a:srgbClr val="000000"/>
                </a:solidFill>
                <a:latin typeface="Calibri" panose="020F0502020204030204" pitchFamily="34" charset="0"/>
              </a:rPr>
              <a:t>, que existen más de 3,000 ciudadanos con cambios de nombres, apellidos o ambos. Se solicita la base de datos de los ciudadanos que figuran con estos cambios, las causas y soportes de los mismos. Incluir provincias, municipios, recintos, colegios electorales, y las respectivas fotografías.</a:t>
            </a:r>
            <a:endParaRPr lang="es-DO" sz="2000" dirty="0">
              <a:latin typeface="Calibri" panose="020F0502020204030204" pitchFamily="34" charset="0"/>
            </a:endParaRPr>
          </a:p>
          <a:p>
            <a:pPr marL="457200" algn="just">
              <a:spcAft>
                <a:spcPts val="0"/>
              </a:spcAft>
            </a:pP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En el CD anexo se está entregando una tabla que contiene 2,735 casos de ciudadanos que durante el proceso de renovación de la nueva cédula realizaron solicitudes de corrección de los datos de nombre y apellidos.</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0169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0737" y="1172993"/>
            <a:ext cx="8665435" cy="3477875"/>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10- En </a:t>
            </a:r>
            <a:r>
              <a:rPr lang="es-DO" sz="2000" i="1" dirty="0">
                <a:solidFill>
                  <a:srgbClr val="000000"/>
                </a:solidFill>
                <a:latin typeface="Calibri" panose="020F0502020204030204" pitchFamily="34" charset="0"/>
              </a:rPr>
              <a:t>virtud de que la Junta Central Electoral no entrega los datos personales de los ciudadanos en el formato adecuado de los nombres y apellidos, se solicita la entrega de una lista de electores o base de datos, con los datos personales y electorales, incluyendo separadamente: primer nombre, segundo nombre; primer apellido, segundo apellido, así como tantos nombres tengan los ciudadanos.</a:t>
            </a:r>
            <a:endParaRPr lang="es-DO" sz="2000" dirty="0">
              <a:latin typeface="Calibri" panose="020F0502020204030204" pitchFamily="34" charset="0"/>
            </a:endParaRPr>
          </a:p>
          <a:p>
            <a:pPr marL="45720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El formato de la cédula no separa en campos distintos el primer nombre y el segundo nombre, lo que si ocurre con los apellidos del ciudadano. Por lo que dicha información no está en el formato solicitado</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En todo caso el formato en que se esta entregando la información es el de siempre, por lo que no entendemos la razón de ser de esta solicitud.</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4254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4829" y="1244915"/>
            <a:ext cx="8464610" cy="1901033"/>
          </a:xfrm>
          <a:prstGeom prst="rect">
            <a:avLst/>
          </a:prstGeom>
        </p:spPr>
        <p:txBody>
          <a:bodyPr wrap="square">
            <a:spAutoFit/>
          </a:bodyPr>
          <a:lstStyle/>
          <a:p>
            <a:pPr lvl="0" algn="just">
              <a:lnSpc>
                <a:spcPct val="107000"/>
              </a:lnSpc>
              <a:spcAft>
                <a:spcPts val="800"/>
              </a:spcAft>
            </a:pPr>
            <a:r>
              <a:rPr lang="es-DO" sz="2000" i="1" dirty="0" smtClean="0">
                <a:solidFill>
                  <a:srgbClr val="000000"/>
                </a:solidFill>
                <a:latin typeface="Calibri" panose="020F0502020204030204" pitchFamily="34" charset="0"/>
              </a:rPr>
              <a:t>11- El </a:t>
            </a:r>
            <a:r>
              <a:rPr lang="es-DO" sz="2000" i="1" dirty="0">
                <a:solidFill>
                  <a:srgbClr val="000000"/>
                </a:solidFill>
                <a:latin typeface="Calibri" panose="020F0502020204030204" pitchFamily="34" charset="0"/>
              </a:rPr>
              <a:t>Padrón Preliminar de enero de 2016 contiene cédulas repetidas, por lo que se requiere una explicación.</a:t>
            </a:r>
            <a:endParaRPr lang="es-DO" sz="2000" dirty="0">
              <a:latin typeface="Calibri" panose="020F0502020204030204" pitchFamily="34" charset="0"/>
            </a:endParaRPr>
          </a:p>
          <a:p>
            <a:pPr algn="just">
              <a:lnSpc>
                <a:spcPct val="107000"/>
              </a:lnSpc>
              <a:spcAft>
                <a:spcPts val="800"/>
              </a:spcAft>
            </a:pPr>
            <a:r>
              <a:rPr lang="es-DO" sz="2000" i="1" dirty="0">
                <a:solidFill>
                  <a:srgbClr val="000000"/>
                </a:solidFill>
                <a:latin typeface="Calibri" panose="020F0502020204030204" pitchFamily="34" charset="0"/>
              </a:rPr>
              <a:t> </a:t>
            </a:r>
            <a:endParaRPr lang="es-DO" sz="2000" dirty="0">
              <a:latin typeface="Calibri" panose="020F0502020204030204" pitchFamily="34" charset="0"/>
            </a:endParaRPr>
          </a:p>
          <a:p>
            <a:pPr marL="457200" algn="just">
              <a:spcAft>
                <a:spcPts val="0"/>
              </a:spcAft>
            </a:pP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No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hemos localizado cédulas repetidas en el padrón electoral. </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(debe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presentar </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ejemplos)</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62724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281" y="1028343"/>
            <a:ext cx="8622707" cy="3170099"/>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12- El </a:t>
            </a:r>
            <a:r>
              <a:rPr lang="es-DO" sz="2000" i="1" dirty="0">
                <a:solidFill>
                  <a:srgbClr val="000000"/>
                </a:solidFill>
                <a:latin typeface="Calibri" panose="020F0502020204030204" pitchFamily="34" charset="0"/>
              </a:rPr>
              <a:t>Padrón de marras contiene menores de edad que aparecen habilitados para votar. En tal sentido, se requiere una explicación de las causas y se solicitan los reparos correspondientes.</a:t>
            </a:r>
            <a:endParaRPr lang="es-DO" sz="2000" dirty="0">
              <a:latin typeface="Calibri" panose="020F0502020204030204" pitchFamily="34" charset="0"/>
            </a:endParaRPr>
          </a:p>
          <a:p>
            <a:pPr marL="457200" algn="just">
              <a:spcAft>
                <a:spcPts val="0"/>
              </a:spcAft>
            </a:pP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En el padrón preliminar existen 38,407 menores de edad que el 15 de mayo del 2016 ya habrán cumplido la mayoría de edad, también están registrados 38 menores que se encuentran casados por lo que ya están registrados dentro de las personas con derecho al voto para las próximas elecciones pero que para la fecha de las elecciones no tendrán la mayoría de edad. En el CD anexo se encuentra una lista de todos los casos.</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6931721"/>
              </p:ext>
            </p:extLst>
          </p:nvPr>
        </p:nvGraphicFramePr>
        <p:xfrm>
          <a:off x="1008405" y="4287944"/>
          <a:ext cx="7178466" cy="1318095"/>
        </p:xfrm>
        <a:graphic>
          <a:graphicData uri="http://schemas.openxmlformats.org/drawingml/2006/table">
            <a:tbl>
              <a:tblPr firstRow="1" firstCol="1" bandRow="1"/>
              <a:tblGrid>
                <a:gridCol w="6110242"/>
                <a:gridCol w="1068224"/>
              </a:tblGrid>
              <a:tr h="350557">
                <a:tc>
                  <a:txBody>
                    <a:bodyPr/>
                    <a:lstStyle/>
                    <a:p>
                      <a:pPr>
                        <a:spcAft>
                          <a:spcPts val="0"/>
                        </a:spcAft>
                      </a:pPr>
                      <a:r>
                        <a:rPr lang="es-DO" sz="1600" b="0" dirty="0">
                          <a:solidFill>
                            <a:srgbClr val="000000"/>
                          </a:solidFill>
                          <a:effectLst/>
                          <a:latin typeface="Calibri" panose="020F0502020204030204" pitchFamily="34" charset="0"/>
                          <a:ea typeface="Times New Roman" panose="02020603050405020304" pitchFamily="18" charset="0"/>
                        </a:rPr>
                        <a:t>Menores que serán mayores para las elecciones</a:t>
                      </a:r>
                      <a:endParaRPr lang="es-DO" sz="1600" b="0" dirty="0">
                        <a:effectLst/>
                        <a:latin typeface="Calibri" panose="020F0502020204030204" pitchFamily="34"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600" b="0" dirty="0">
                          <a:solidFill>
                            <a:srgbClr val="000000"/>
                          </a:solidFill>
                          <a:effectLst/>
                          <a:latin typeface="Calibri" panose="020F0502020204030204" pitchFamily="34" charset="0"/>
                          <a:ea typeface="Times New Roman" panose="02020603050405020304" pitchFamily="18" charset="0"/>
                        </a:rPr>
                        <a:t>38,407 </a:t>
                      </a:r>
                      <a:endParaRPr lang="es-DO" sz="1600" b="0" dirty="0">
                        <a:effectLst/>
                        <a:latin typeface="Calibri" panose="020F0502020204030204" pitchFamily="34"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6981">
                <a:tc>
                  <a:txBody>
                    <a:bodyPr/>
                    <a:lstStyle/>
                    <a:p>
                      <a:pPr>
                        <a:spcAft>
                          <a:spcPts val="0"/>
                        </a:spcAft>
                      </a:pPr>
                      <a:r>
                        <a:rPr lang="es-DO" sz="1600" b="0" dirty="0">
                          <a:solidFill>
                            <a:srgbClr val="000000"/>
                          </a:solidFill>
                          <a:effectLst/>
                          <a:latin typeface="Calibri" panose="020F0502020204030204" pitchFamily="34" charset="0"/>
                          <a:ea typeface="Times New Roman" panose="02020603050405020304" pitchFamily="18" charset="0"/>
                        </a:rPr>
                        <a:t>Menores que no serán mayores de edad pero ya están casados o emancipados</a:t>
                      </a:r>
                      <a:endParaRPr lang="es-DO" sz="1600" b="0" dirty="0">
                        <a:effectLst/>
                        <a:latin typeface="Calibri" panose="020F0502020204030204" pitchFamily="34"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600" b="0" dirty="0">
                          <a:solidFill>
                            <a:srgbClr val="000000"/>
                          </a:solidFill>
                          <a:effectLst/>
                          <a:latin typeface="Calibri" panose="020F0502020204030204" pitchFamily="34" charset="0"/>
                          <a:ea typeface="Times New Roman" panose="02020603050405020304" pitchFamily="18" charset="0"/>
                        </a:rPr>
                        <a:t>38 </a:t>
                      </a:r>
                      <a:endParaRPr lang="es-DO" sz="1600" b="0" dirty="0">
                        <a:effectLst/>
                        <a:latin typeface="Calibri" panose="020F0502020204030204" pitchFamily="34"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557">
                <a:tc>
                  <a:txBody>
                    <a:bodyPr/>
                    <a:lstStyle/>
                    <a:p>
                      <a:pPr>
                        <a:spcAft>
                          <a:spcPts val="0"/>
                        </a:spcAft>
                      </a:pPr>
                      <a:r>
                        <a:rPr lang="es-DO" sz="1600" b="1">
                          <a:effectLst/>
                          <a:latin typeface="Calibri" panose="020F0502020204030204" pitchFamily="34" charset="0"/>
                          <a:ea typeface="Times New Roman" panose="02020603050405020304" pitchFamily="18" charset="0"/>
                        </a:rPr>
                        <a:t>Total</a:t>
                      </a:r>
                      <a:endParaRPr lang="es-DO" sz="1600">
                        <a:effectLst/>
                        <a:latin typeface="Calibri" panose="020F0502020204030204" pitchFamily="34" charset="0"/>
                        <a:ea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600" b="1" dirty="0">
                          <a:solidFill>
                            <a:srgbClr val="000000"/>
                          </a:solidFill>
                          <a:effectLst/>
                          <a:latin typeface="Calibri" panose="020F0502020204030204" pitchFamily="34" charset="0"/>
                          <a:ea typeface="Times New Roman" panose="02020603050405020304" pitchFamily="18" charset="0"/>
                        </a:rPr>
                        <a:t>38,445 </a:t>
                      </a:r>
                      <a:endParaRPr lang="es-DO" sz="1600" dirty="0">
                        <a:effectLst/>
                        <a:latin typeface="Calibri" panose="020F0502020204030204" pitchFamily="34" charset="0"/>
                        <a:ea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107343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824" y="1129593"/>
            <a:ext cx="8716711" cy="5355312"/>
          </a:xfrm>
          <a:prstGeom prst="rect">
            <a:avLst/>
          </a:prstGeom>
        </p:spPr>
        <p:txBody>
          <a:bodyPr wrap="square">
            <a:spAutoFit/>
          </a:bodyPr>
          <a:lstStyle/>
          <a:p>
            <a:pPr marL="228600" algn="just"/>
            <a:r>
              <a:rPr lang="es-DO" i="1" dirty="0" smtClean="0">
                <a:solidFill>
                  <a:srgbClr val="000000"/>
                </a:solidFill>
                <a:latin typeface="Calibri" panose="020F0502020204030204" pitchFamily="34" charset="0"/>
              </a:rPr>
              <a:t>13- </a:t>
            </a:r>
            <a:r>
              <a:rPr lang="es-DO" i="1" dirty="0">
                <a:solidFill>
                  <a:srgbClr val="000000"/>
                </a:solidFill>
                <a:latin typeface="Calibri" panose="020F0502020204030204" pitchFamily="34" charset="0"/>
              </a:rPr>
              <a:t>Una minuciosa investigación llevada a efecto por nuestro Centro de Informática, ha demostrado que nos fue entregado un Padrón Electoral legítimo y autentico, del que fueron excluidos todos los elementos contaminantes que ya nosotros teníamos localizados. En los padrones anteriores, solo en la Provincia de San Pedro de Macorís, habíamos ubicado quince mil cuarenta y una (15,041) personas fallecidas, en el Padrón actual quedan trescientas diez y siete (317), de las que les anexamos sus datos para la investigación de rigor. Asumimos que estos fallecimientos se produjeron posterior a la nueva cedulación. De todas maneras, no estamos asegurando que todas esas personas estén fallecidas.</a:t>
            </a:r>
            <a:endParaRPr lang="es-DO" dirty="0">
              <a:latin typeface="Calibri" panose="020F0502020204030204" pitchFamily="34" charset="0"/>
            </a:endParaRPr>
          </a:p>
          <a:p>
            <a:pPr algn="just"/>
            <a:r>
              <a:rPr lang="es-DO" i="1" dirty="0">
                <a:solidFill>
                  <a:srgbClr val="000000"/>
                </a:solidFill>
                <a:latin typeface="Calibri" panose="020F0502020204030204" pitchFamily="34" charset="0"/>
              </a:rPr>
              <a:t> </a:t>
            </a:r>
            <a:r>
              <a:rPr lang="es-DO" i="1" dirty="0" smtClean="0">
                <a:solidFill>
                  <a:srgbClr val="000000"/>
                </a:solidFill>
                <a:latin typeface="Calibri" panose="020F0502020204030204" pitchFamily="34" charset="0"/>
              </a:rPr>
              <a:t>	</a:t>
            </a: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Agradecemos los comentarios objetivos que respecto del Padrón ha formulado </a:t>
            </a:r>
            <a:r>
              <a:rPr lang="es-DO"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el </a:t>
            </a: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Partido reformista, a nuestro entender se corresponde con la calidad del </a:t>
            </a:r>
            <a:r>
              <a:rPr lang="es-DO"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trabajo </a:t>
            </a: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que se esta entregando</a:t>
            </a:r>
            <a:endPar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Los oficiales del Estado Civil están obligados por ley a informar mensualmente a la Junta Central Electoral, en formularios que ésta les proporcione, todas las defunciones de personas mayores de 16 años de edad que ocurran en sus respectivas jurisdicciones”.</a:t>
            </a:r>
            <a:endParaRPr lang="es-DO"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s-DO"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Es posible que algunos de estos casos de defunción est</a:t>
            </a:r>
            <a:r>
              <a:rPr lang="es-DO"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én en proceso, en todo caso es una cantidad muy ínfima. Hemos encontrado 106 de estos casos que están en proceso.</a:t>
            </a:r>
            <a:endParaRPr lang="es-DO"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28028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6194" y="1158585"/>
            <a:ext cx="8528703" cy="4093428"/>
          </a:xfrm>
          <a:prstGeom prst="rect">
            <a:avLst/>
          </a:prstGeom>
        </p:spPr>
        <p:txBody>
          <a:bodyPr wrap="square">
            <a:spAutoFit/>
          </a:bodyPr>
          <a:lstStyle/>
          <a:p>
            <a:pPr marL="228600" algn="just"/>
            <a:r>
              <a:rPr lang="es-DO" sz="2000" i="1" dirty="0" smtClean="0">
                <a:solidFill>
                  <a:srgbClr val="000000"/>
                </a:solidFill>
                <a:latin typeface="Calibri" panose="020F0502020204030204" pitchFamily="34" charset="0"/>
              </a:rPr>
              <a:t>14- En la revisión de la ubicación, (lugar de votación), de los electores del exterior, nos llamó la atención lo que suponemos algunos casos incongruentes, y son los siguientes:</a:t>
            </a:r>
            <a:endParaRPr lang="es-DO" sz="2000" dirty="0" smtClean="0">
              <a:latin typeface="Calibri" panose="020F0502020204030204" pitchFamily="34" charset="0"/>
            </a:endParaRPr>
          </a:p>
          <a:p>
            <a:pPr marL="457200" algn="just">
              <a:spcAft>
                <a:spcPts val="0"/>
              </a:spcAft>
            </a:pPr>
            <a:r>
              <a:rPr lang="es-DO" sz="2000" i="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smtClean="0">
              <a:latin typeface="Calibri" panose="020F0502020204030204" pitchFamily="34" charset="0"/>
              <a:ea typeface="Calibri" panose="020F0502020204030204" pitchFamily="34" charset="0"/>
              <a:cs typeface="Times New Roman" panose="02020603050405020304" pitchFamily="18" charset="0"/>
            </a:endParaRPr>
          </a:p>
          <a:p>
            <a:pPr marL="228600" algn="just">
              <a:spcAft>
                <a:spcPts val="0"/>
              </a:spcAft>
            </a:pPr>
            <a:r>
              <a:rPr lang="es-DO" sz="2000" i="1" dirty="0" smtClean="0">
                <a:solidFill>
                  <a:srgbClr val="000000"/>
                </a:solidFill>
                <a:latin typeface="Calibri" panose="020F0502020204030204" pitchFamily="34" charset="0"/>
                <a:ea typeface="Times New Roman" panose="02020603050405020304" pitchFamily="18" charset="0"/>
              </a:rPr>
              <a:t>Sugerimos la revisión de la lista de los lugares en que hay personas ceduladas, porque a nuestro juicio hay pequeñas dislocaciones involuntarias y algunos pocos electores tendrían el riesgo de no poder sufragar.</a:t>
            </a:r>
          </a:p>
          <a:p>
            <a:pPr marL="228600" algn="just">
              <a:spcAft>
                <a:spcPts val="0"/>
              </a:spcAft>
            </a:pPr>
            <a:endParaRPr lang="es-DO" sz="2000" i="1" dirty="0" smtClean="0">
              <a:solidFill>
                <a:srgbClr val="000000"/>
              </a:solidFill>
              <a:latin typeface="Calibri" panose="020F0502020204030204" pitchFamily="34" charset="0"/>
              <a:ea typeface="Times New Roman" panose="02020603050405020304" pitchFamily="18" charset="0"/>
            </a:endParaRPr>
          </a:p>
          <a:p>
            <a:pPr marL="228600" algn="just"/>
            <a:r>
              <a:rPr lang="es-DO" sz="2000" b="1" dirty="0">
                <a:latin typeface="Calibri" panose="020F0502020204030204" pitchFamily="34" charset="0"/>
              </a:rPr>
              <a:t>La JCE está en proceso de conformación de los colegios y recintos del exterior y será entregado con todas las informaciones correspondientes a final de este mes de febrero. Todas las observaciones realizadas sobre el padrón del exterior ya se tienen contemplado revisar para este proceso.</a:t>
            </a:r>
            <a:endParaRPr lang="es-DO" sz="2000" dirty="0">
              <a:latin typeface="Calibri" panose="020F0502020204030204" pitchFamily="34" charset="0"/>
            </a:endParaRPr>
          </a:p>
          <a:p>
            <a:pPr marL="228600" algn="just">
              <a:spcAft>
                <a:spcPts val="0"/>
              </a:spcAft>
            </a:pPr>
            <a:endParaRPr lang="es-DO" sz="20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800991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3286" y="1069055"/>
            <a:ext cx="8579977" cy="5509200"/>
          </a:xfrm>
          <a:prstGeom prst="rect">
            <a:avLst/>
          </a:prstGeom>
        </p:spPr>
        <p:txBody>
          <a:bodyPr wrap="square">
            <a:spAutoFit/>
          </a:bodyPr>
          <a:lstStyle/>
          <a:p>
            <a:pPr lvl="0" algn="just"/>
            <a:r>
              <a:rPr lang="es-DO" sz="1600" i="1" dirty="0" smtClean="0">
                <a:solidFill>
                  <a:srgbClr val="000000"/>
                </a:solidFill>
                <a:latin typeface="Calibri" panose="020F0502020204030204" pitchFamily="34" charset="0"/>
              </a:rPr>
              <a:t>15- La </a:t>
            </a:r>
            <a:r>
              <a:rPr lang="es-DO" sz="1600" i="1" dirty="0">
                <a:solidFill>
                  <a:srgbClr val="000000"/>
                </a:solidFill>
                <a:latin typeface="Calibri" panose="020F0502020204030204" pitchFamily="34" charset="0"/>
              </a:rPr>
              <a:t>cantidad de electores de 6,765,136, presenta una diferencia de 262,168, con relación al padrón el 2012 que fue 6,502,968. Es decir, refleja un crecimiento de 3.88%., lo que resulta insostenible por lo siguiente:</a:t>
            </a:r>
            <a:endParaRPr lang="es-DO" sz="1600" dirty="0">
              <a:latin typeface="Calibri" panose="020F0502020204030204" pitchFamily="34" charset="0"/>
            </a:endParaRPr>
          </a:p>
          <a:p>
            <a:pPr marL="1127760" algn="just">
              <a:spcAft>
                <a:spcPts val="0"/>
              </a:spcAft>
            </a:pPr>
            <a:r>
              <a:rPr lang="es-DO" sz="16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16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1600" i="1" dirty="0">
                <a:solidFill>
                  <a:srgbClr val="000000"/>
                </a:solidFill>
                <a:latin typeface="Calibri" panose="020F0502020204030204" pitchFamily="34" charset="0"/>
                <a:ea typeface="Times New Roman" panose="02020603050405020304" pitchFamily="18" charset="0"/>
              </a:rPr>
              <a:t>PRIMERO: La constante histórica del crecimiento del padrón en los últimas cuatro procesos electorales presidenciales, promedian 12.96%, lo que contrasta con el 3.8% que arroja el padrón a utilizarse en las elecciones del presente año. </a:t>
            </a:r>
            <a:endParaRPr lang="es-DO" sz="1600" dirty="0">
              <a:latin typeface="Calibri" panose="020F0502020204030204" pitchFamily="34" charset="0"/>
              <a:ea typeface="Times New Roman" panose="02020603050405020304" pitchFamily="18" charset="0"/>
            </a:endParaRPr>
          </a:p>
          <a:p>
            <a:pPr marL="899160" algn="just">
              <a:spcAft>
                <a:spcPts val="0"/>
              </a:spcAft>
            </a:pPr>
            <a:r>
              <a:rPr lang="es-DO" sz="1600" i="1" dirty="0">
                <a:solidFill>
                  <a:srgbClr val="000000"/>
                </a:solidFill>
                <a:latin typeface="Calibri" panose="020F0502020204030204" pitchFamily="34" charset="0"/>
                <a:ea typeface="Times New Roman" panose="02020603050405020304" pitchFamily="18" charset="0"/>
              </a:rPr>
              <a:t>SEGUNDO: La propia Junta Central Electoral ha confirmado, que los nuevos inscritos desde el 2012 hasta la fecha, sobrepasan los 800 mil ciudadanos, la pregunta es, coma se explica una diferencia de 600 mil personas.</a:t>
            </a:r>
            <a:endParaRPr lang="es-DO" sz="1600" dirty="0">
              <a:latin typeface="Calibri" panose="020F0502020204030204" pitchFamily="34" charset="0"/>
              <a:ea typeface="Times New Roman" panose="02020603050405020304" pitchFamily="18" charset="0"/>
            </a:endParaRPr>
          </a:p>
          <a:p>
            <a:pPr marL="899160" algn="just">
              <a:spcAft>
                <a:spcPts val="0"/>
              </a:spcAft>
            </a:pPr>
            <a:r>
              <a:rPr lang="es-DO" sz="1600" i="1" dirty="0">
                <a:solidFill>
                  <a:srgbClr val="000000"/>
                </a:solidFill>
                <a:latin typeface="Calibri" panose="020F0502020204030204" pitchFamily="34" charset="0"/>
                <a:ea typeface="Times New Roman" panose="02020603050405020304" pitchFamily="18" charset="0"/>
              </a:rPr>
              <a:t>TERCERO: No ha sucedido un acontecimiento en la Republica Dominicana, que haya diezmado tan considerablemente la población.</a:t>
            </a:r>
            <a:endParaRPr lang="es-DO" sz="1600" dirty="0">
              <a:latin typeface="Calibri" panose="020F0502020204030204" pitchFamily="34" charset="0"/>
              <a:ea typeface="Times New Roman" panose="02020603050405020304" pitchFamily="18" charset="0"/>
            </a:endParaRPr>
          </a:p>
          <a:p>
            <a:pPr marL="899160" algn="just">
              <a:spcAft>
                <a:spcPts val="0"/>
              </a:spcAft>
            </a:pPr>
            <a:r>
              <a:rPr lang="es-DO" sz="1600" i="1" dirty="0">
                <a:solidFill>
                  <a:srgbClr val="000000"/>
                </a:solidFill>
                <a:latin typeface="Calibri" panose="020F0502020204030204" pitchFamily="34" charset="0"/>
                <a:ea typeface="Times New Roman" panose="02020603050405020304" pitchFamily="18" charset="0"/>
              </a:rPr>
              <a:t> </a:t>
            </a:r>
            <a:endParaRPr lang="es-DO" sz="1600" dirty="0">
              <a:latin typeface="Calibri" panose="020F0502020204030204" pitchFamily="34" charset="0"/>
              <a:ea typeface="Times New Roman" panose="02020603050405020304" pitchFamily="18" charset="0"/>
            </a:endParaRPr>
          </a:p>
          <a:p>
            <a:pPr marL="899160" algn="just">
              <a:spcAft>
                <a:spcPts val="0"/>
              </a:spcAft>
            </a:pPr>
            <a:r>
              <a:rPr lang="es-DO" sz="1600" b="1" dirty="0">
                <a:solidFill>
                  <a:srgbClr val="000000"/>
                </a:solidFill>
                <a:latin typeface="Calibri" panose="020F0502020204030204" pitchFamily="34" charset="0"/>
                <a:ea typeface="Times New Roman" panose="02020603050405020304" pitchFamily="18" charset="0"/>
              </a:rPr>
              <a:t>Esta afirmación es incorrecta, la JCE no ha confirmado esas estadísticas se indican de nuevos inscritos</a:t>
            </a:r>
            <a:r>
              <a:rPr lang="es-DO" sz="1600" b="1" i="1" dirty="0">
                <a:solidFill>
                  <a:srgbClr val="000000"/>
                </a:solidFill>
                <a:latin typeface="Calibri" panose="020F0502020204030204" pitchFamily="34" charset="0"/>
                <a:ea typeface="Times New Roman" panose="02020603050405020304" pitchFamily="18" charset="0"/>
              </a:rPr>
              <a:t>. </a:t>
            </a:r>
            <a:r>
              <a:rPr lang="es-DO" sz="1600" b="1" dirty="0">
                <a:solidFill>
                  <a:srgbClr val="000000"/>
                </a:solidFill>
                <a:latin typeface="Calibri" panose="020F0502020204030204" pitchFamily="34" charset="0"/>
                <a:ea typeface="Times New Roman" panose="02020603050405020304" pitchFamily="18" charset="0"/>
              </a:rPr>
              <a:t>El proceso de cambio de la nueva cédula acusó dos fases la primera relativa a la Captura de los datos biométricos y la segunda fase relativa a la verificación, actualización de los datos del ciudadano y a la impresión y entrega del nuevo documento.</a:t>
            </a:r>
            <a:endParaRPr lang="es-DO" sz="1600" dirty="0">
              <a:latin typeface="Calibri" panose="020F0502020204030204" pitchFamily="34" charset="0"/>
              <a:ea typeface="Times New Roman" panose="02020603050405020304" pitchFamily="18" charset="0"/>
            </a:endParaRPr>
          </a:p>
          <a:p>
            <a:pPr marL="899160" algn="just">
              <a:spcAft>
                <a:spcPts val="0"/>
              </a:spcAft>
            </a:pPr>
            <a:r>
              <a:rPr lang="es-DO" sz="1600" b="1" dirty="0">
                <a:solidFill>
                  <a:srgbClr val="000000"/>
                </a:solidFill>
                <a:latin typeface="Calibri" panose="020F0502020204030204" pitchFamily="34" charset="0"/>
                <a:ea typeface="Times New Roman" panose="02020603050405020304" pitchFamily="18" charset="0"/>
              </a:rPr>
              <a:t>Como consecuencia de estos dos procesos llevado a cabo para la renovación del documento de identidad y electoral, se conformó desde cero tanto el padrón local como el padrón del exterior, estando incluido todos los ciudadanos que agotaron este proceso y su documentación fue debidamente depurada y validada.</a:t>
            </a:r>
            <a:endParaRPr lang="es-DO" sz="1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542802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6195" y="1319738"/>
            <a:ext cx="8708164" cy="3785652"/>
          </a:xfrm>
          <a:prstGeom prst="rect">
            <a:avLst/>
          </a:prstGeom>
        </p:spPr>
        <p:txBody>
          <a:bodyPr wrap="square">
            <a:spAutoFit/>
          </a:bodyPr>
          <a:lstStyle/>
          <a:p>
            <a:pPr lvl="0" algn="just">
              <a:spcAft>
                <a:spcPts val="0"/>
              </a:spcAft>
            </a:pPr>
            <a:r>
              <a:rPr lang="es-DO" sz="2000" i="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16-  625 mil electores que no aparecen en el padrón del 2016 y si estaban en el padrón del 2012. </a:t>
            </a:r>
            <a:endParaRPr lang="es-DO" sz="2000" dirty="0" smtClean="0">
              <a:latin typeface="Calibri" panose="020F0502020204030204" pitchFamily="34" charset="0"/>
              <a:ea typeface="Calibri" panose="020F0502020204030204" pitchFamily="34" charset="0"/>
              <a:cs typeface="Times New Roman" panose="02020603050405020304" pitchFamily="18" charset="0"/>
            </a:endParaRPr>
          </a:p>
          <a:p>
            <a:pPr marL="1127760" algn="just">
              <a:spcAft>
                <a:spcPts val="0"/>
              </a:spcAft>
            </a:pPr>
            <a:r>
              <a:rPr lang="es-DO" sz="2000" i="1" dirty="0" smtClean="0">
                <a:solidFill>
                  <a:srgbClr val="000000"/>
                </a:solidFill>
                <a:latin typeface="Calibri" panose="020F0502020204030204" pitchFamily="34" charset="0"/>
                <a:ea typeface="Times New Roman" panose="02020603050405020304" pitchFamily="18" charset="0"/>
              </a:rPr>
              <a:t> </a:t>
            </a:r>
            <a:endParaRPr lang="es-DO" sz="2000" dirty="0" smtClean="0">
              <a:latin typeface="Calibri" panose="020F0502020204030204" pitchFamily="34" charset="0"/>
              <a:ea typeface="Times New Roman" panose="02020603050405020304" pitchFamily="18" charset="0"/>
            </a:endParaRPr>
          </a:p>
          <a:p>
            <a:pPr marL="1348740" algn="just">
              <a:spcAft>
                <a:spcPts val="0"/>
              </a:spcAft>
            </a:pPr>
            <a:r>
              <a:rPr lang="es-DO" sz="2000" b="1" dirty="0" smtClean="0">
                <a:solidFill>
                  <a:srgbClr val="000000"/>
                </a:solidFill>
                <a:latin typeface="Calibri" panose="020F0502020204030204" pitchFamily="34" charset="0"/>
                <a:ea typeface="Times New Roman" panose="02020603050405020304" pitchFamily="18" charset="0"/>
              </a:rPr>
              <a:t>El proceso de cambio de la nueva cedula acusó dos fases la primera relativa a la Captura de los datos biométricos y la segunda fase relativa a la verificación, actualización de los datos del ciudadano y a la impresión y entrega del nuevo documento. Como consecuencia de estos dos procesos llevado a cabo para la renovación del documento de identidad y electoral, se conformó desde cero tanto el padrón local como el padrón del exterior, estando incluido todos los ciudadanos que aportaron sus datos biométricos e información particular una vez que esta </a:t>
            </a:r>
            <a:r>
              <a:rPr lang="es-DO" sz="2000" b="1" dirty="0" err="1" smtClean="0">
                <a:solidFill>
                  <a:srgbClr val="000000"/>
                </a:solidFill>
                <a:latin typeface="Calibri" panose="020F0502020204030204" pitchFamily="34" charset="0"/>
                <a:ea typeface="Times New Roman" panose="02020603050405020304" pitchFamily="18" charset="0"/>
              </a:rPr>
              <a:t>fué</a:t>
            </a:r>
            <a:r>
              <a:rPr lang="es-DO" sz="2000" b="1" dirty="0" smtClean="0">
                <a:solidFill>
                  <a:srgbClr val="000000"/>
                </a:solidFill>
                <a:latin typeface="Calibri" panose="020F0502020204030204" pitchFamily="34" charset="0"/>
                <a:ea typeface="Times New Roman" panose="02020603050405020304" pitchFamily="18" charset="0"/>
              </a:rPr>
              <a:t> debidamente depurada y validada.</a:t>
            </a:r>
            <a:endParaRPr lang="es-DO" sz="20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3776165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9570" y="1209860"/>
            <a:ext cx="8182598" cy="2246769"/>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17- Se </a:t>
            </a:r>
            <a:r>
              <a:rPr lang="es-DO" sz="2000" i="1" dirty="0">
                <a:solidFill>
                  <a:srgbClr val="000000"/>
                </a:solidFill>
                <a:latin typeface="Calibri" panose="020F0502020204030204" pitchFamily="34" charset="0"/>
              </a:rPr>
              <a:t>detectaron unos 880 mil ciudadanos con nombres y apellidos duplicados.</a:t>
            </a:r>
            <a:endParaRPr lang="es-DO" sz="2000" dirty="0">
              <a:latin typeface="Calibri" panose="020F0502020204030204" pitchFamily="34" charset="0"/>
            </a:endParaRPr>
          </a:p>
          <a:p>
            <a:pPr marL="135636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1348740" algn="just">
              <a:spcAft>
                <a:spcPts val="0"/>
              </a:spcAft>
            </a:pPr>
            <a:r>
              <a:rPr lang="es-DO" sz="2000" b="1" dirty="0">
                <a:solidFill>
                  <a:srgbClr val="000000"/>
                </a:solidFill>
                <a:latin typeface="Calibri" panose="020F0502020204030204" pitchFamily="34" charset="0"/>
                <a:ea typeface="Times New Roman" panose="02020603050405020304" pitchFamily="18" charset="0"/>
              </a:rPr>
              <a:t>Esta aseveración no tiene un análisis específico, ya que en cualquier sociedad pueden existir personas con nombres y apellidos iguales, diferenciado por la fecha de nacimiento y lugar de nacimiento, padres y otros datos </a:t>
            </a:r>
            <a:r>
              <a:rPr lang="es-DO" sz="2000" b="1" dirty="0" smtClean="0">
                <a:solidFill>
                  <a:srgbClr val="000000"/>
                </a:solidFill>
                <a:latin typeface="Calibri" panose="020F0502020204030204" pitchFamily="34" charset="0"/>
                <a:ea typeface="Times New Roman" panose="02020603050405020304" pitchFamily="18" charset="0"/>
              </a:rPr>
              <a:t>específicos.</a:t>
            </a:r>
            <a:endParaRPr lang="es-DO" sz="2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6367476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86" y="1165979"/>
            <a:ext cx="8896172" cy="2031325"/>
          </a:xfrm>
          <a:prstGeom prst="rect">
            <a:avLst/>
          </a:prstGeom>
        </p:spPr>
        <p:txBody>
          <a:bodyPr wrap="square">
            <a:spAutoFit/>
          </a:bodyPr>
          <a:lstStyle/>
          <a:p>
            <a:pPr lvl="0" algn="just">
              <a:spcAft>
                <a:spcPts val="0"/>
              </a:spcAft>
            </a:pPr>
            <a:r>
              <a:rPr lang="es-DO" i="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18- Sobre </a:t>
            </a:r>
            <a:r>
              <a:rPr lang="es-DO"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el Padrón de Electores del </a:t>
            </a:r>
            <a:r>
              <a:rPr lang="es-DO" i="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Exterior </a:t>
            </a:r>
            <a:endParaRPr lang="es-DO"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DO" i="1" dirty="0">
                <a:solidFill>
                  <a:srgbClr val="000000"/>
                </a:solidFill>
                <a:latin typeface="Calibri" panose="020F0502020204030204" pitchFamily="34" charset="0"/>
                <a:ea typeface="Times New Roman" panose="02020603050405020304" pitchFamily="18" charset="0"/>
              </a:rPr>
              <a:t> </a:t>
            </a:r>
            <a:endParaRPr lang="es-DO" dirty="0">
              <a:latin typeface="Calibri" panose="020F0502020204030204" pitchFamily="34" charset="0"/>
              <a:ea typeface="Times New Roman" panose="02020603050405020304" pitchFamily="18" charset="0"/>
            </a:endParaRPr>
          </a:p>
          <a:p>
            <a:pPr marL="899160" algn="just">
              <a:spcAft>
                <a:spcPts val="0"/>
              </a:spcAft>
            </a:pPr>
            <a:r>
              <a:rPr lang="es-DO" i="1" dirty="0" smtClean="0">
                <a:solidFill>
                  <a:srgbClr val="000000"/>
                </a:solidFill>
                <a:latin typeface="Calibri" panose="020F0502020204030204" pitchFamily="34" charset="0"/>
                <a:ea typeface="Times New Roman" panose="02020603050405020304" pitchFamily="18" charset="0"/>
              </a:rPr>
              <a:t>En </a:t>
            </a:r>
            <a:r>
              <a:rPr lang="es-DO" i="1" dirty="0">
                <a:solidFill>
                  <a:srgbClr val="000000"/>
                </a:solidFill>
                <a:latin typeface="Calibri" panose="020F0502020204030204" pitchFamily="34" charset="0"/>
                <a:ea typeface="Times New Roman" panose="02020603050405020304" pitchFamily="18" charset="0"/>
              </a:rPr>
              <a:t>esa misma fecha nos encontramos con que el presidente de la JCE informaba que el padrón del exterior tenia inscritos 342,000 y apenas en tres días tenemos según la junta, un total de empadronados de 384,683, con la agravante de que, de los 384 mil encontramos 103,453 que votan en el País, y 165,600 que votaron en el 2012 en RD que ahora aparecen como votantes en el exterior.</a:t>
            </a:r>
            <a:endParaRPr lang="es-DO" dirty="0">
              <a:effectLst/>
              <a:latin typeface="Calibri" panose="020F0502020204030204" pitchFamily="34"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077550010"/>
              </p:ext>
            </p:extLst>
          </p:nvPr>
        </p:nvGraphicFramePr>
        <p:xfrm>
          <a:off x="1160330" y="3197304"/>
          <a:ext cx="6624889" cy="668655"/>
        </p:xfrm>
        <a:graphic>
          <a:graphicData uri="http://schemas.openxmlformats.org/drawingml/2006/table">
            <a:tbl>
              <a:tblPr>
                <a:tableStyleId>{3C2FFA5D-87B4-456A-9821-1D502468CF0F}</a:tableStyleId>
              </a:tblPr>
              <a:tblGrid>
                <a:gridCol w="3097590"/>
                <a:gridCol w="1815291"/>
                <a:gridCol w="1712008"/>
              </a:tblGrid>
              <a:tr h="190500">
                <a:tc>
                  <a:txBody>
                    <a:bodyPr/>
                    <a:lstStyle/>
                    <a:p>
                      <a:pPr algn="l" fontAlgn="b"/>
                      <a:r>
                        <a:rPr lang="es-DO" sz="1400" u="none" strike="noStrike" dirty="0">
                          <a:effectLst/>
                          <a:latin typeface="Calibri" panose="020F0502020204030204" pitchFamily="34" charset="0"/>
                        </a:rPr>
                        <a:t>Total Exterior</a:t>
                      </a:r>
                      <a:endParaRPr lang="es-DO"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400" u="none" strike="noStrike">
                          <a:effectLst/>
                          <a:latin typeface="Calibri" panose="020F0502020204030204" pitchFamily="34" charset="0"/>
                        </a:rPr>
                        <a:t>12/01/2016</a:t>
                      </a:r>
                      <a:endParaRPr lang="es-DO"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DO" sz="1400" u="none" strike="noStrike" dirty="0">
                          <a:effectLst/>
                          <a:latin typeface="Calibri" panose="020F0502020204030204" pitchFamily="34" charset="0"/>
                        </a:rPr>
                        <a:t>342,212</a:t>
                      </a:r>
                      <a:endParaRPr lang="es-DO"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endParaRPr lang="es-DO"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400" u="none" strike="noStrike" dirty="0">
                          <a:effectLst/>
                          <a:latin typeface="Calibri" panose="020F0502020204030204" pitchFamily="34" charset="0"/>
                        </a:rPr>
                        <a:t>31/01/2016</a:t>
                      </a:r>
                      <a:endParaRPr lang="es-DO"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400" u="none" strike="noStrike">
                          <a:effectLst/>
                          <a:latin typeface="Calibri" panose="020F0502020204030204" pitchFamily="34" charset="0"/>
                        </a:rPr>
                        <a:t>384,526</a:t>
                      </a:r>
                      <a:endParaRPr lang="es-DO" sz="1400" b="0"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DO" sz="1400" b="1" u="none" strike="noStrike" dirty="0" smtClean="0">
                          <a:effectLst/>
                          <a:latin typeface="Calibri" panose="020F0502020204030204" pitchFamily="34" charset="0"/>
                        </a:rPr>
                        <a:t>Aumento</a:t>
                      </a:r>
                      <a:endParaRPr lang="es-DO"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s-DO"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400" b="1" u="none" strike="noStrike" dirty="0">
                          <a:effectLst/>
                          <a:latin typeface="Calibri" panose="020F0502020204030204" pitchFamily="34" charset="0"/>
                        </a:rPr>
                        <a:t>42,314</a:t>
                      </a:r>
                      <a:endParaRPr lang="es-DO" sz="14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67668866"/>
              </p:ext>
            </p:extLst>
          </p:nvPr>
        </p:nvGraphicFramePr>
        <p:xfrm>
          <a:off x="734938" y="4127620"/>
          <a:ext cx="7605757" cy="1501140"/>
        </p:xfrm>
        <a:graphic>
          <a:graphicData uri="http://schemas.openxmlformats.org/drawingml/2006/table">
            <a:tbl>
              <a:tblPr>
                <a:tableStyleId>{3C2FFA5D-87B4-456A-9821-1D502468CF0F}</a:tableStyleId>
              </a:tblPr>
              <a:tblGrid>
                <a:gridCol w="6222892"/>
                <a:gridCol w="1382865"/>
              </a:tblGrid>
              <a:tr h="190500">
                <a:tc>
                  <a:txBody>
                    <a:bodyPr/>
                    <a:lstStyle/>
                    <a:p>
                      <a:pPr algn="l" fontAlgn="ctr"/>
                      <a:r>
                        <a:rPr lang="es-DO" sz="1600" u="none" strike="noStrike" dirty="0">
                          <a:effectLst/>
                          <a:latin typeface="Calibri" panose="020F0502020204030204" pitchFamily="34" charset="0"/>
                        </a:rPr>
                        <a:t>Operativo de </a:t>
                      </a:r>
                      <a:r>
                        <a:rPr lang="es-DO" sz="1600" u="none" strike="noStrike" dirty="0" smtClean="0">
                          <a:effectLst/>
                          <a:latin typeface="Calibri" panose="020F0502020204030204" pitchFamily="34" charset="0"/>
                        </a:rPr>
                        <a:t>verificación </a:t>
                      </a:r>
                      <a:r>
                        <a:rPr lang="es-DO" sz="1600" u="none" strike="noStrike" dirty="0">
                          <a:effectLst/>
                          <a:latin typeface="Calibri" panose="020F0502020204030204" pitchFamily="34" charset="0"/>
                        </a:rPr>
                        <a:t>telefónico de </a:t>
                      </a:r>
                      <a:r>
                        <a:rPr lang="es-DO" sz="1600" u="none" strike="noStrike" dirty="0" smtClean="0">
                          <a:effectLst/>
                          <a:latin typeface="Calibri" panose="020F0502020204030204" pitchFamily="34" charset="0"/>
                        </a:rPr>
                        <a:t>confirmación </a:t>
                      </a:r>
                      <a:r>
                        <a:rPr lang="es-DO" sz="1600" u="none" strike="noStrike" dirty="0">
                          <a:effectLst/>
                          <a:latin typeface="Calibri" panose="020F0502020204030204" pitchFamily="34" charset="0"/>
                        </a:rPr>
                        <a:t>de </a:t>
                      </a:r>
                      <a:r>
                        <a:rPr lang="es-DO" sz="1600" u="none" strike="noStrike" dirty="0" smtClean="0">
                          <a:effectLst/>
                          <a:latin typeface="Calibri" panose="020F0502020204030204" pitchFamily="34" charset="0"/>
                        </a:rPr>
                        <a:t>dirección </a:t>
                      </a:r>
                      <a:r>
                        <a:rPr lang="es-DO" sz="1600" u="none" strike="noStrike" dirty="0">
                          <a:effectLst/>
                          <a:latin typeface="Calibri" panose="020F0502020204030204" pitchFamily="34" charset="0"/>
                        </a:rPr>
                        <a:t>     </a:t>
                      </a:r>
                      <a:endParaRPr lang="es-DO"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s-DO" sz="1600" u="none" strike="noStrike" dirty="0">
                          <a:effectLst/>
                          <a:latin typeface="Calibri" panose="020F0502020204030204" pitchFamily="34" charset="0"/>
                        </a:rPr>
                        <a:t>2,022</a:t>
                      </a:r>
                      <a:endParaRPr lang="es-DO" sz="1600" b="0" i="0" u="none" strike="noStrike" dirty="0">
                        <a:solidFill>
                          <a:srgbClr val="000000"/>
                        </a:solidFill>
                        <a:effectLst/>
                        <a:latin typeface="Calibri" panose="020F0502020204030204" pitchFamily="34" charset="0"/>
                      </a:endParaRPr>
                    </a:p>
                  </a:txBody>
                  <a:tcPr marL="9525" marR="9525" marT="9525" marB="0" anchor="ctr"/>
                </a:tc>
              </a:tr>
              <a:tr h="190500">
                <a:tc>
                  <a:txBody>
                    <a:bodyPr/>
                    <a:lstStyle/>
                    <a:p>
                      <a:pPr algn="l" fontAlgn="b"/>
                      <a:r>
                        <a:rPr lang="es-DO" sz="1600" u="none" strike="noStrike" dirty="0">
                          <a:effectLst/>
                          <a:latin typeface="Calibri" panose="020F0502020204030204" pitchFamily="34" charset="0"/>
                        </a:rPr>
                        <a:t>Operativo </a:t>
                      </a:r>
                      <a:r>
                        <a:rPr lang="es-DO" sz="1600" u="none" strike="noStrike" dirty="0" smtClean="0">
                          <a:effectLst/>
                          <a:latin typeface="Calibri" panose="020F0502020204030204" pitchFamily="34" charset="0"/>
                        </a:rPr>
                        <a:t>revisión </a:t>
                      </a:r>
                      <a:r>
                        <a:rPr lang="es-DO" sz="1600" u="none" strike="noStrike" dirty="0">
                          <a:effectLst/>
                          <a:latin typeface="Calibri" panose="020F0502020204030204" pitchFamily="34" charset="0"/>
                        </a:rPr>
                        <a:t>de empadronamientos por solicitudes </a:t>
                      </a:r>
                      <a:r>
                        <a:rPr lang="es-DO" sz="1600" u="none" strike="noStrike" dirty="0" smtClean="0">
                          <a:effectLst/>
                          <a:latin typeface="Calibri" panose="020F0502020204030204" pitchFamily="34" charset="0"/>
                        </a:rPr>
                        <a:t>(Cedulación)</a:t>
                      </a:r>
                      <a:endParaRPr lang="es-DO"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600" u="none" strike="noStrike" dirty="0">
                          <a:effectLst/>
                          <a:latin typeface="Calibri" panose="020F0502020204030204" pitchFamily="34" charset="0"/>
                        </a:rPr>
                        <a:t>14,246</a:t>
                      </a:r>
                      <a:endParaRPr lang="es-DO" sz="16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DO" sz="1600" u="none" strike="noStrike" dirty="0">
                          <a:effectLst/>
                          <a:latin typeface="Calibri" panose="020F0502020204030204" pitchFamily="34" charset="0"/>
                        </a:rPr>
                        <a:t>Operativo de voto en el exterior sobre Nuevos Inscritos </a:t>
                      </a:r>
                      <a:r>
                        <a:rPr lang="es-DO" sz="1600" u="none" strike="noStrike" dirty="0" smtClean="0">
                          <a:effectLst/>
                          <a:latin typeface="Calibri" panose="020F0502020204030204" pitchFamily="34" charset="0"/>
                        </a:rPr>
                        <a:t>que</a:t>
                      </a:r>
                      <a:r>
                        <a:rPr lang="es-DO" sz="1600" u="none" strike="noStrike" baseline="0" dirty="0" smtClean="0">
                          <a:effectLst/>
                          <a:latin typeface="Calibri" panose="020F0502020204030204" pitchFamily="34" charset="0"/>
                        </a:rPr>
                        <a:t> estaban </a:t>
                      </a:r>
                      <a:r>
                        <a:rPr lang="es-DO" sz="1600" u="none" strike="noStrike" dirty="0" smtClean="0">
                          <a:effectLst/>
                          <a:latin typeface="Calibri" panose="020F0502020204030204" pitchFamily="34" charset="0"/>
                        </a:rPr>
                        <a:t>pendientes </a:t>
                      </a:r>
                      <a:r>
                        <a:rPr lang="es-DO" sz="1600" u="none" strike="noStrike" dirty="0">
                          <a:effectLst/>
                          <a:latin typeface="Calibri" panose="020F0502020204030204" pitchFamily="34" charset="0"/>
                        </a:rPr>
                        <a:t>de registrar</a:t>
                      </a:r>
                      <a:endParaRPr lang="es-DO"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DO" sz="1600" u="none" strike="noStrike">
                          <a:effectLst/>
                          <a:latin typeface="Calibri" panose="020F0502020204030204" pitchFamily="34" charset="0"/>
                        </a:rPr>
                        <a:t>10,779</a:t>
                      </a:r>
                      <a:endParaRPr lang="es-DO" sz="1600" b="0" i="0" u="none" strike="noStrike">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s-DO" sz="1600" u="none" strike="noStrike">
                          <a:effectLst/>
                          <a:latin typeface="Calibri" panose="020F0502020204030204" pitchFamily="34" charset="0"/>
                        </a:rPr>
                        <a:t>Solitudes de cedulacion de 13/01/2016 al 31/01/2016 (Renovacion y nuevos inscritos)</a:t>
                      </a:r>
                      <a:endParaRPr lang="es-DO"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DO" sz="1600" u="none" strike="noStrike" dirty="0">
                          <a:effectLst/>
                          <a:latin typeface="Calibri" panose="020F0502020204030204" pitchFamily="34" charset="0"/>
                        </a:rPr>
                        <a:t>15,267</a:t>
                      </a:r>
                      <a:endParaRPr lang="es-DO" sz="16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3973402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0287" y="1250822"/>
            <a:ext cx="8404789" cy="1938992"/>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1- Listado </a:t>
            </a:r>
            <a:r>
              <a:rPr lang="es-DO" sz="2000" i="1" dirty="0">
                <a:solidFill>
                  <a:srgbClr val="000000"/>
                </a:solidFill>
                <a:latin typeface="Calibri" panose="020F0502020204030204" pitchFamily="34" charset="0"/>
              </a:rPr>
              <a:t>de las personas que no renovaron sus cédulas de identidad y electoral, señalando las causas que impidieron renovar dicho documento</a:t>
            </a:r>
            <a:r>
              <a:rPr lang="es-DO" sz="2000" i="1" dirty="0" smtClean="0">
                <a:solidFill>
                  <a:srgbClr val="000000"/>
                </a:solidFill>
                <a:latin typeface="Calibri" panose="020F0502020204030204" pitchFamily="34" charset="0"/>
              </a:rPr>
              <a:t>.</a:t>
            </a:r>
            <a:endParaRPr lang="es-DO" sz="2000" dirty="0" smtClean="0">
              <a:latin typeface="Calibri" panose="020F0502020204030204" pitchFamily="34" charset="0"/>
            </a:endParaRPr>
          </a:p>
          <a:p>
            <a:pPr lvl="0" algn="just"/>
            <a:endParaRPr lang="es-DO" sz="2000" dirty="0" smtClean="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En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el CD </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encontraran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el Listado de 34 ciudadanos que iniciaron su proceso de renovación de cédula y por la razón de que solicitaron un cambio de datos mayor, su solicitud está siendo investigada.</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96031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0197" y="1114089"/>
            <a:ext cx="8511611" cy="2554545"/>
          </a:xfrm>
          <a:prstGeom prst="rect">
            <a:avLst/>
          </a:prstGeom>
        </p:spPr>
        <p:txBody>
          <a:bodyPr wrap="square">
            <a:spAutoFit/>
          </a:bodyPr>
          <a:lstStyle/>
          <a:p>
            <a:pPr algn="just">
              <a:spcAft>
                <a:spcPts val="0"/>
              </a:spcAft>
            </a:pPr>
            <a:r>
              <a:rPr lang="es-DO" sz="2000" i="1" dirty="0">
                <a:solidFill>
                  <a:srgbClr val="000000"/>
                </a:solidFill>
                <a:latin typeface="Calibri" panose="020F0502020204030204" pitchFamily="34" charset="0"/>
                <a:ea typeface="Times New Roman" panose="02020603050405020304" pitchFamily="18" charset="0"/>
              </a:rPr>
              <a:t> </a:t>
            </a:r>
            <a:endParaRPr lang="es-DO" sz="2000" dirty="0">
              <a:latin typeface="Calibri" panose="020F0502020204030204" pitchFamily="34" charset="0"/>
              <a:ea typeface="Times New Roman" panose="02020603050405020304" pitchFamily="18" charset="0"/>
            </a:endParaRPr>
          </a:p>
          <a:p>
            <a:pPr marL="180340" algn="just"/>
            <a:r>
              <a:rPr lang="es-DO" sz="2000" i="1" dirty="0" smtClean="0">
                <a:solidFill>
                  <a:srgbClr val="000000"/>
                </a:solidFill>
                <a:latin typeface="Calibri" panose="020F0502020204030204" pitchFamily="34" charset="0"/>
              </a:rPr>
              <a:t>19- </a:t>
            </a:r>
            <a:r>
              <a:rPr lang="es-DO" sz="2000" i="1" dirty="0">
                <a:solidFill>
                  <a:srgbClr val="000000"/>
                </a:solidFill>
                <a:latin typeface="Calibri" panose="020F0502020204030204" pitchFamily="34" charset="0"/>
              </a:rPr>
              <a:t>En la tabla de colegios existen dos colegios de Santiago que no tienen electores</a:t>
            </a:r>
            <a:endParaRPr lang="es-DO" sz="2000" dirty="0">
              <a:latin typeface="Calibri" panose="020F0502020204030204" pitchFamily="34" charset="0"/>
            </a:endParaRPr>
          </a:p>
          <a:p>
            <a:pPr algn="just"/>
            <a:r>
              <a:rPr lang="es-DO" sz="2000" i="1" dirty="0">
                <a:solidFill>
                  <a:srgbClr val="000000"/>
                </a:solidFill>
                <a:latin typeface="Calibri" panose="020F0502020204030204" pitchFamily="34" charset="0"/>
              </a:rPr>
              <a:t> </a:t>
            </a:r>
            <a:endParaRPr lang="es-DO" sz="2000" dirty="0">
              <a:latin typeface="Calibri" panose="020F0502020204030204" pitchFamily="34" charset="0"/>
            </a:endParaRPr>
          </a:p>
          <a:p>
            <a:pPr marL="1348740" algn="just">
              <a:spcAft>
                <a:spcPts val="0"/>
              </a:spcAft>
            </a:pPr>
            <a:r>
              <a:rPr lang="es-DO" sz="2000" b="1" dirty="0">
                <a:solidFill>
                  <a:srgbClr val="000000"/>
                </a:solidFill>
                <a:latin typeface="Calibri" panose="020F0502020204030204" pitchFamily="34" charset="0"/>
                <a:ea typeface="Times New Roman" panose="02020603050405020304" pitchFamily="18" charset="0"/>
              </a:rPr>
              <a:t>En el padrón preliminar entregado el 31 de enero de 2016 no están aplicados las fusiones y traslados de colegios, estos casos estarán resueltos con estas medidas que se aplicarán para el padrón definitivo.</a:t>
            </a:r>
            <a:endParaRPr lang="es-DO" sz="20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7729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3286" y="1018319"/>
            <a:ext cx="8579977" cy="2554545"/>
          </a:xfrm>
          <a:prstGeom prst="rect">
            <a:avLst/>
          </a:prstGeom>
        </p:spPr>
        <p:txBody>
          <a:bodyPr wrap="square">
            <a:spAutoFit/>
          </a:bodyPr>
          <a:lstStyle/>
          <a:p>
            <a:pPr algn="just"/>
            <a:r>
              <a:rPr lang="es-DO" sz="2000" i="1" dirty="0">
                <a:solidFill>
                  <a:srgbClr val="000000"/>
                </a:solidFill>
                <a:latin typeface="Calibri" panose="020F0502020204030204" pitchFamily="34" charset="0"/>
              </a:rPr>
              <a:t> </a:t>
            </a:r>
            <a:endParaRPr lang="es-DO" sz="2000" dirty="0">
              <a:latin typeface="Calibri" panose="020F0502020204030204" pitchFamily="34" charset="0"/>
            </a:endParaRPr>
          </a:p>
          <a:p>
            <a:pPr marL="180340" algn="just"/>
            <a:r>
              <a:rPr lang="es-DO" sz="2000" i="1" dirty="0" smtClean="0">
                <a:solidFill>
                  <a:srgbClr val="000000"/>
                </a:solidFill>
                <a:latin typeface="Calibri" panose="020F0502020204030204" pitchFamily="34" charset="0"/>
              </a:rPr>
              <a:t>20- </a:t>
            </a:r>
            <a:r>
              <a:rPr lang="es-DO" sz="2000" i="1" dirty="0">
                <a:solidFill>
                  <a:srgbClr val="000000"/>
                </a:solidFill>
                <a:latin typeface="Calibri" panose="020F0502020204030204" pitchFamily="34" charset="0"/>
              </a:rPr>
              <a:t>101 colegios con menos de 20 electores, verificar para posible </a:t>
            </a:r>
            <a:r>
              <a:rPr lang="es-DO" sz="2000" i="1" dirty="0" err="1">
                <a:solidFill>
                  <a:srgbClr val="000000"/>
                </a:solidFill>
                <a:latin typeface="Calibri" panose="020F0502020204030204" pitchFamily="34" charset="0"/>
              </a:rPr>
              <a:t>fusionamiento</a:t>
            </a:r>
            <a:r>
              <a:rPr lang="es-DO" sz="2000" i="1" dirty="0">
                <a:solidFill>
                  <a:srgbClr val="000000"/>
                </a:solidFill>
                <a:latin typeface="Calibri" panose="020F0502020204030204" pitchFamily="34" charset="0"/>
              </a:rPr>
              <a:t> de los mismos.</a:t>
            </a:r>
            <a:endParaRPr lang="es-DO" sz="2000" dirty="0">
              <a:latin typeface="Calibri" panose="020F0502020204030204" pitchFamily="34" charset="0"/>
            </a:endParaRPr>
          </a:p>
          <a:p>
            <a:pPr algn="just">
              <a:spcAft>
                <a:spcPts val="0"/>
              </a:spcAft>
            </a:pPr>
            <a:r>
              <a:rPr lang="es-DO" sz="2000" i="1" dirty="0">
                <a:solidFill>
                  <a:srgbClr val="000000"/>
                </a:solidFill>
                <a:latin typeface="Calibri" panose="020F0502020204030204" pitchFamily="34" charset="0"/>
                <a:ea typeface="Times New Roman" panose="02020603050405020304" pitchFamily="18" charset="0"/>
              </a:rPr>
              <a:t> </a:t>
            </a:r>
            <a:endParaRPr lang="es-DO" sz="2000" dirty="0">
              <a:latin typeface="Calibri" panose="020F0502020204030204" pitchFamily="34" charset="0"/>
              <a:ea typeface="Times New Roman" panose="02020603050405020304" pitchFamily="18" charset="0"/>
            </a:endParaRPr>
          </a:p>
          <a:p>
            <a:pPr marL="1348740" algn="just">
              <a:spcAft>
                <a:spcPts val="0"/>
              </a:spcAft>
            </a:pPr>
            <a:r>
              <a:rPr lang="es-DO" sz="2000" b="1" dirty="0">
                <a:solidFill>
                  <a:srgbClr val="000000"/>
                </a:solidFill>
                <a:latin typeface="Calibri" panose="020F0502020204030204" pitchFamily="34" charset="0"/>
                <a:ea typeface="Times New Roman" panose="02020603050405020304" pitchFamily="18" charset="0"/>
              </a:rPr>
              <a:t>En el padrón preliminar entregado el 31 de enero de 2016 no están aplicados las fusiones y traslados de colegios, estos casos estarán resueltos con estas medidas que se aplicarán para el padrón definitivo.</a:t>
            </a:r>
            <a:endParaRPr lang="es-DO" sz="20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284174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833" y="1012954"/>
            <a:ext cx="8588522" cy="4524315"/>
          </a:xfrm>
          <a:prstGeom prst="rect">
            <a:avLst/>
          </a:prstGeom>
        </p:spPr>
        <p:txBody>
          <a:bodyPr wrap="square">
            <a:spAutoFit/>
          </a:bodyPr>
          <a:lstStyle/>
          <a:p>
            <a:pPr algn="just">
              <a:spcAft>
                <a:spcPts val="0"/>
              </a:spcAft>
            </a:pPr>
            <a:r>
              <a:rPr lang="es-DO" i="1" dirty="0">
                <a:solidFill>
                  <a:srgbClr val="000000"/>
                </a:solidFill>
                <a:latin typeface="Calibri" panose="020F0502020204030204" pitchFamily="34" charset="0"/>
                <a:ea typeface="Times New Roman" panose="02020603050405020304" pitchFamily="18" charset="0"/>
              </a:rPr>
              <a:t> </a:t>
            </a:r>
            <a:r>
              <a:rPr lang="es-DO" i="1" dirty="0" smtClean="0">
                <a:solidFill>
                  <a:srgbClr val="000000"/>
                </a:solidFill>
                <a:latin typeface="Calibri" panose="020F0502020204030204" pitchFamily="34" charset="0"/>
                <a:ea typeface="Times New Roman" panose="02020603050405020304" pitchFamily="18" charset="0"/>
              </a:rPr>
              <a:t>21- </a:t>
            </a:r>
            <a:r>
              <a:rPr lang="es-DO" i="1" dirty="0">
                <a:solidFill>
                  <a:srgbClr val="000000"/>
                </a:solidFill>
                <a:latin typeface="Calibri" panose="020F0502020204030204" pitchFamily="34" charset="0"/>
                <a:ea typeface="Times New Roman" panose="02020603050405020304" pitchFamily="18" charset="0"/>
              </a:rPr>
              <a:t>Exterior</a:t>
            </a:r>
            <a:r>
              <a:rPr lang="es-DO" i="1" dirty="0" smtClean="0">
                <a:solidFill>
                  <a:srgbClr val="000000"/>
                </a:solidFill>
                <a:latin typeface="Calibri" panose="020F0502020204030204" pitchFamily="34" charset="0"/>
                <a:ea typeface="Times New Roman" panose="02020603050405020304" pitchFamily="18" charset="0"/>
              </a:rPr>
              <a:t>:</a:t>
            </a:r>
          </a:p>
          <a:p>
            <a:pPr algn="just">
              <a:spcAft>
                <a:spcPts val="0"/>
              </a:spcAft>
            </a:pPr>
            <a:endParaRPr lang="es-DO" dirty="0">
              <a:latin typeface="Calibri" panose="020F0502020204030204" pitchFamily="34" charset="0"/>
              <a:ea typeface="Times New Roman" panose="02020603050405020304" pitchFamily="18" charset="0"/>
            </a:endParaRPr>
          </a:p>
          <a:p>
            <a:pPr marL="342900" lvl="0" indent="-342900" algn="just">
              <a:buFont typeface="+mj-lt"/>
              <a:buAutoNum type="arabicPeriod"/>
            </a:pPr>
            <a:r>
              <a:rPr lang="es-DO" i="1" dirty="0">
                <a:solidFill>
                  <a:srgbClr val="000000"/>
                </a:solidFill>
                <a:latin typeface="Calibri" panose="020F0502020204030204" pitchFamily="34" charset="0"/>
              </a:rPr>
              <a:t>No está claramente definido una codificación de país ciudad, hay mucha dispersión para una misma ciudad, considerando la variable "nivel1" como la sub-variable dentro del país.</a:t>
            </a:r>
            <a:endParaRPr lang="es-DO" dirty="0">
              <a:latin typeface="Calibri" panose="020F0502020204030204" pitchFamily="34" charset="0"/>
            </a:endParaRPr>
          </a:p>
          <a:p>
            <a:pPr marL="342900" lvl="0" indent="-342900" algn="just">
              <a:buFont typeface="+mj-lt"/>
              <a:buAutoNum type="arabicPeriod"/>
            </a:pPr>
            <a:r>
              <a:rPr lang="es-DO" i="1" dirty="0">
                <a:solidFill>
                  <a:srgbClr val="000000"/>
                </a:solidFill>
                <a:latin typeface="Calibri" panose="020F0502020204030204" pitchFamily="34" charset="0"/>
              </a:rPr>
              <a:t>A islas del caribe en una se le denomina como "país" en otra como "nivel1", con cantidad de electores distintos.</a:t>
            </a:r>
            <a:endParaRPr lang="es-DO" dirty="0">
              <a:latin typeface="Calibri" panose="020F0502020204030204" pitchFamily="34" charset="0"/>
            </a:endParaRPr>
          </a:p>
          <a:p>
            <a:pPr marL="342900" lvl="0" indent="-342900" algn="just">
              <a:buFont typeface="+mj-lt"/>
              <a:buAutoNum type="arabicPeriod"/>
            </a:pPr>
            <a:r>
              <a:rPr lang="es-DO" i="1" dirty="0">
                <a:solidFill>
                  <a:srgbClr val="000000"/>
                </a:solidFill>
                <a:latin typeface="Calibri" panose="020F0502020204030204" pitchFamily="34" charset="0"/>
              </a:rPr>
              <a:t>Sería conveniente normalizar esta situación con una codificación homogénea entendible en los dos principales niveles: </a:t>
            </a:r>
            <a:endParaRPr lang="es-DO" dirty="0">
              <a:latin typeface="Calibri" panose="020F0502020204030204" pitchFamily="34" charset="0"/>
            </a:endParaRPr>
          </a:p>
          <a:p>
            <a:pPr marL="678180" algn="just">
              <a:spcAft>
                <a:spcPts val="0"/>
              </a:spcAft>
            </a:pPr>
            <a:r>
              <a:rPr lang="es-DO" i="1" dirty="0">
                <a:solidFill>
                  <a:srgbClr val="000000"/>
                </a:solidFill>
                <a:latin typeface="Calibri" panose="020F0502020204030204" pitchFamily="34" charset="0"/>
                <a:ea typeface="Times New Roman" panose="02020603050405020304" pitchFamily="18" charset="0"/>
              </a:rPr>
              <a:t>    a- </a:t>
            </a:r>
            <a:r>
              <a:rPr lang="es-DO" i="1" dirty="0" smtClean="0">
                <a:solidFill>
                  <a:srgbClr val="000000"/>
                </a:solidFill>
                <a:latin typeface="Calibri" panose="020F0502020204030204" pitchFamily="34" charset="0"/>
                <a:ea typeface="Times New Roman" panose="02020603050405020304" pitchFamily="18" charset="0"/>
              </a:rPr>
              <a:t>País</a:t>
            </a:r>
            <a:endParaRPr lang="es-DO" dirty="0">
              <a:latin typeface="Calibri" panose="020F0502020204030204" pitchFamily="34" charset="0"/>
              <a:ea typeface="Times New Roman" panose="02020603050405020304" pitchFamily="18" charset="0"/>
            </a:endParaRPr>
          </a:p>
          <a:p>
            <a:pPr marL="678180" algn="just">
              <a:spcAft>
                <a:spcPts val="0"/>
              </a:spcAft>
            </a:pPr>
            <a:r>
              <a:rPr lang="es-DO" i="1" dirty="0">
                <a:solidFill>
                  <a:srgbClr val="000000"/>
                </a:solidFill>
                <a:latin typeface="Calibri" panose="020F0502020204030204" pitchFamily="34" charset="0"/>
                <a:ea typeface="Times New Roman" panose="02020603050405020304" pitchFamily="18" charset="0"/>
              </a:rPr>
              <a:t>    b- Estado/ciudad</a:t>
            </a:r>
            <a:endParaRPr lang="es-DO" dirty="0">
              <a:latin typeface="Calibri" panose="020F0502020204030204" pitchFamily="34" charset="0"/>
              <a:ea typeface="Times New Roman" panose="02020603050405020304" pitchFamily="18" charset="0"/>
            </a:endParaRPr>
          </a:p>
          <a:p>
            <a:pPr marL="678180" algn="just">
              <a:spcAft>
                <a:spcPts val="0"/>
              </a:spcAft>
            </a:pPr>
            <a:r>
              <a:rPr lang="es-DO" i="1" dirty="0">
                <a:solidFill>
                  <a:srgbClr val="000000"/>
                </a:solidFill>
                <a:latin typeface="Calibri" panose="020F0502020204030204" pitchFamily="34" charset="0"/>
                <a:ea typeface="Times New Roman" panose="02020603050405020304" pitchFamily="18" charset="0"/>
              </a:rPr>
              <a:t> </a:t>
            </a:r>
            <a:endParaRPr lang="es-DO" dirty="0">
              <a:latin typeface="Calibri" panose="020F0502020204030204" pitchFamily="34" charset="0"/>
              <a:ea typeface="Times New Roman" panose="02020603050405020304" pitchFamily="18" charset="0"/>
            </a:endParaRPr>
          </a:p>
          <a:p>
            <a:pPr marL="899160" algn="just">
              <a:spcAft>
                <a:spcPts val="0"/>
              </a:spcAft>
            </a:pP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La JCE está en proceso de conformación de los colegios y recintos del exterior y será entregado con todas las informaciones correspondientes a final de este mes de febrero. Todas las observaciones en los puntos 1, 2 y 3 realizadas sobre el padrón del exterior ya se tienen contemplado revisar para este proceso.</a:t>
            </a:r>
            <a:endParaRPr lang="es-DO" dirty="0">
              <a:latin typeface="Calibri" panose="020F0502020204030204" pitchFamily="34" charset="0"/>
            </a:endParaRPr>
          </a:p>
        </p:txBody>
      </p:sp>
    </p:spTree>
    <p:extLst>
      <p:ext uri="{BB962C8B-B14F-4D97-AF65-F5344CB8AC3E}">
        <p14:creationId xmlns:p14="http://schemas.microsoft.com/office/powerpoint/2010/main" val="40846913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1382" y="1223993"/>
            <a:ext cx="8319331" cy="1323439"/>
          </a:xfrm>
          <a:prstGeom prst="rect">
            <a:avLst/>
          </a:prstGeom>
        </p:spPr>
        <p:txBody>
          <a:bodyPr wrap="square">
            <a:spAutoFit/>
          </a:bodyPr>
          <a:lstStyle/>
          <a:p>
            <a:pPr lvl="0" algn="just">
              <a:spcAft>
                <a:spcPts val="0"/>
              </a:spcAft>
            </a:pPr>
            <a:r>
              <a:rPr lang="es-DO" sz="2000" i="1" dirty="0" smtClean="0">
                <a:solidFill>
                  <a:srgbClr val="000000"/>
                </a:solidFill>
                <a:latin typeface="Calibri" panose="020F0502020204030204" pitchFamily="34" charset="0"/>
                <a:ea typeface="Times New Roman" panose="02020603050405020304" pitchFamily="18" charset="0"/>
              </a:rPr>
              <a:t>22- En </a:t>
            </a:r>
            <a:r>
              <a:rPr lang="es-DO" sz="2000" i="1" dirty="0">
                <a:solidFill>
                  <a:srgbClr val="000000"/>
                </a:solidFill>
                <a:latin typeface="Calibri" panose="020F0502020204030204" pitchFamily="34" charset="0"/>
                <a:ea typeface="Times New Roman" panose="02020603050405020304" pitchFamily="18" charset="0"/>
              </a:rPr>
              <a:t>la relación de tablas entregadas no se incluyó una tabla de "nuevos electores" </a:t>
            </a:r>
            <a:endParaRPr lang="es-DO" sz="2000" dirty="0">
              <a:latin typeface="Calibri" panose="020F0502020204030204" pitchFamily="34" charset="0"/>
              <a:ea typeface="Times New Roman" panose="02020603050405020304" pitchFamily="18" charset="0"/>
            </a:endParaRPr>
          </a:p>
          <a:p>
            <a:endParaRPr lang="es-DO" sz="2000" b="1" dirty="0">
              <a:solidFill>
                <a:srgbClr val="000000"/>
              </a:solidFill>
              <a:highlight>
                <a:srgbClr val="FFFF00"/>
              </a:highlight>
              <a:latin typeface="Calibri" panose="020F0502020204030204" pitchFamily="34" charset="0"/>
            </a:endParaRPr>
          </a:p>
          <a:p>
            <a:r>
              <a:rPr lang="es-DO" sz="2000" b="1" dirty="0">
                <a:latin typeface="Calibri" panose="020F0502020204030204" pitchFamily="34" charset="0"/>
              </a:rPr>
              <a:t>Esta información esta incluida en el </a:t>
            </a:r>
            <a:r>
              <a:rPr lang="es-DO" sz="2000" b="1" dirty="0" smtClean="0">
                <a:latin typeface="Calibri" panose="020F0502020204030204" pitchFamily="34" charset="0"/>
              </a:rPr>
              <a:t>CD.</a:t>
            </a:r>
            <a:endParaRPr lang="es-DO" sz="2000" dirty="0">
              <a:latin typeface="Calibri" panose="020F0502020204030204" pitchFamily="34" charset="0"/>
            </a:endParaRPr>
          </a:p>
        </p:txBody>
      </p:sp>
    </p:spTree>
    <p:extLst>
      <p:ext uri="{BB962C8B-B14F-4D97-AF65-F5344CB8AC3E}">
        <p14:creationId xmlns:p14="http://schemas.microsoft.com/office/powerpoint/2010/main" val="1715785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34854" y="5206192"/>
            <a:ext cx="6056376" cy="769441"/>
          </a:xfrm>
          <a:prstGeom prst="rect">
            <a:avLst/>
          </a:prstGeom>
          <a:noFill/>
        </p:spPr>
        <p:txBody>
          <a:bodyPr wrap="square" rtlCol="0">
            <a:spAutoFit/>
          </a:bodyPr>
          <a:lstStyle/>
          <a:p>
            <a:pPr algn="ctr"/>
            <a:r>
              <a:rPr lang="es-DO" sz="4400" i="1" dirty="0"/>
              <a:t>Muchas Gracias…</a:t>
            </a:r>
            <a:endParaRPr lang="es-DO" sz="4800" i="1" dirty="0"/>
          </a:p>
        </p:txBody>
      </p:sp>
    </p:spTree>
    <p:extLst>
      <p:ext uri="{BB962C8B-B14F-4D97-AF65-F5344CB8AC3E}">
        <p14:creationId xmlns:p14="http://schemas.microsoft.com/office/powerpoint/2010/main" val="309716560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0286" y="1377529"/>
            <a:ext cx="8430427" cy="1631216"/>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2- Listado</a:t>
            </a:r>
            <a:r>
              <a:rPr lang="es-DO" sz="2000" i="1" dirty="0">
                <a:solidFill>
                  <a:srgbClr val="000000"/>
                </a:solidFill>
                <a:latin typeface="Calibri" panose="020F0502020204030204" pitchFamily="34" charset="0"/>
              </a:rPr>
              <a:t>, por recintos penitenciarios, de los internos privados de libertad con derecho a voto en las próximas elecciones.</a:t>
            </a:r>
            <a:endParaRPr lang="es-DO" sz="2000" dirty="0">
              <a:latin typeface="Calibri" panose="020F0502020204030204" pitchFamily="34" charset="0"/>
            </a:endParaRPr>
          </a:p>
          <a:p>
            <a:pPr marL="899160" algn="just"/>
            <a:endParaRPr lang="es-DO" sz="2000" b="1" dirty="0" smtClean="0">
              <a:solidFill>
                <a:srgbClr val="000000"/>
              </a:solidFill>
              <a:latin typeface="Calibri" panose="020F0502020204030204" pitchFamily="34" charset="0"/>
            </a:endParaRPr>
          </a:p>
          <a:p>
            <a:pPr marL="899160" algn="just"/>
            <a:r>
              <a:rPr lang="es-DO" sz="2000" b="1" dirty="0" smtClean="0">
                <a:solidFill>
                  <a:srgbClr val="000000"/>
                </a:solidFill>
                <a:latin typeface="Calibri" panose="020F0502020204030204" pitchFamily="34" charset="0"/>
              </a:rPr>
              <a:t>En </a:t>
            </a:r>
            <a:r>
              <a:rPr lang="es-DO" sz="2000" b="1" dirty="0">
                <a:solidFill>
                  <a:srgbClr val="000000"/>
                </a:solidFill>
                <a:latin typeface="Calibri" panose="020F0502020204030204" pitchFamily="34" charset="0"/>
              </a:rPr>
              <a:t>el CD </a:t>
            </a:r>
            <a:r>
              <a:rPr lang="es-DO" sz="2000" b="1" dirty="0" smtClean="0">
                <a:solidFill>
                  <a:srgbClr val="000000"/>
                </a:solidFill>
                <a:latin typeface="Calibri" panose="020F0502020204030204" pitchFamily="34" charset="0"/>
              </a:rPr>
              <a:t>encontrarán </a:t>
            </a:r>
            <a:r>
              <a:rPr lang="es-DO" sz="2000" b="1" dirty="0">
                <a:solidFill>
                  <a:srgbClr val="000000"/>
                </a:solidFill>
                <a:latin typeface="Calibri" panose="020F0502020204030204" pitchFamily="34" charset="0"/>
              </a:rPr>
              <a:t>el listado de las cedulas encontradas en la base de datos biométrica, enviada por la PGR</a:t>
            </a:r>
            <a:endParaRPr lang="es-DO" sz="2000" dirty="0">
              <a:effectLst/>
              <a:latin typeface="Calibri" panose="020F0502020204030204" pitchFamily="34" charset="0"/>
            </a:endParaRPr>
          </a:p>
        </p:txBody>
      </p:sp>
    </p:spTree>
    <p:extLst>
      <p:ext uri="{BB962C8B-B14F-4D97-AF65-F5344CB8AC3E}">
        <p14:creationId xmlns:p14="http://schemas.microsoft.com/office/powerpoint/2010/main" val="1521823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649" y="1105287"/>
            <a:ext cx="8682527" cy="3170099"/>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3- De </a:t>
            </a:r>
            <a:r>
              <a:rPr lang="es-DO" sz="2000" i="1" dirty="0">
                <a:solidFill>
                  <a:srgbClr val="000000"/>
                </a:solidFill>
                <a:latin typeface="Calibri" panose="020F0502020204030204" pitchFamily="34" charset="0"/>
              </a:rPr>
              <a:t>acuerdo a su informe, publicado en su portal Web www.jce.do, 'Datos Genera/es del Padrón Electoral, Elecciones Genera/es 2016"', en su tercera página, observamos que el total de ciudadanos con documentos de identidad asciende a 6,981,423. Sin embargo, la base de datos del Padrón recibida solo contiene 6,756,136 ciudadanos. En ta1 sentido, solicitamos la base de datos completa, con los ciudadanos que se encuentran cedulados, como resultado del recién proceso de empadronamiento y renovación concluido el pasado 16 de enero del 2016.</a:t>
            </a:r>
            <a:endParaRPr lang="es-DO" sz="2000" dirty="0">
              <a:latin typeface="Calibri" panose="020F0502020204030204" pitchFamily="34" charset="0"/>
            </a:endParaRPr>
          </a:p>
          <a:p>
            <a:pPr marL="45720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Las siguientes categorías de ciudadanos que renovaron y que no están en el padrón 2016:</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36483390"/>
              </p:ext>
            </p:extLst>
          </p:nvPr>
        </p:nvGraphicFramePr>
        <p:xfrm>
          <a:off x="1307505" y="4378063"/>
          <a:ext cx="6708449" cy="1706880"/>
        </p:xfrm>
        <a:graphic>
          <a:graphicData uri="http://schemas.openxmlformats.org/drawingml/2006/table">
            <a:tbl>
              <a:tblPr firstRow="1" firstCol="1" bandRow="1"/>
              <a:tblGrid>
                <a:gridCol w="5116355"/>
                <a:gridCol w="1592094"/>
              </a:tblGrid>
              <a:tr h="190500">
                <a:tc>
                  <a:txBody>
                    <a:bodyPr/>
                    <a:lstStyle/>
                    <a:p>
                      <a:pPr>
                        <a:spcAft>
                          <a:spcPts val="0"/>
                        </a:spcAft>
                      </a:pPr>
                      <a:r>
                        <a:rPr lang="es-DO" sz="1400" b="1" dirty="0">
                          <a:solidFill>
                            <a:srgbClr val="000000"/>
                          </a:solidFill>
                          <a:effectLst/>
                          <a:latin typeface="Calibri" panose="020F0502020204030204" pitchFamily="34" charset="0"/>
                          <a:ea typeface="Times New Roman" panose="02020603050405020304" pitchFamily="18" charset="0"/>
                        </a:rPr>
                        <a:t>Categoría</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b="1">
                          <a:solidFill>
                            <a:srgbClr val="000000"/>
                          </a:solidFill>
                          <a:effectLst/>
                          <a:latin typeface="Calibri" panose="020F0502020204030204" pitchFamily="34" charset="0"/>
                          <a:ea typeface="Times New Roman" panose="02020603050405020304" pitchFamily="18" charset="0"/>
                        </a:rPr>
                        <a:t>Cantidad</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Mayores de Edad Cancelados o Inhabilitados</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29,381</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Menores de Edad que serían mayores cancelados o Inhabilitados</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64</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Menores de edad</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65,490</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Militares</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89,381</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Extranjeros</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31,970</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dirty="0">
                          <a:solidFill>
                            <a:srgbClr val="000000"/>
                          </a:solidFill>
                          <a:effectLst/>
                          <a:latin typeface="Calibri" panose="020F0502020204030204" pitchFamily="34" charset="0"/>
                          <a:ea typeface="Times New Roman" panose="02020603050405020304" pitchFamily="18" charset="0"/>
                        </a:rPr>
                        <a:t>Interdicto</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a:solidFill>
                            <a:srgbClr val="000000"/>
                          </a:solidFill>
                          <a:effectLst/>
                          <a:latin typeface="Calibri" panose="020F0502020204030204" pitchFamily="34" charset="0"/>
                          <a:ea typeface="Times New Roman" panose="02020603050405020304" pitchFamily="18" charset="0"/>
                        </a:rPr>
                        <a:t>1</a:t>
                      </a:r>
                      <a:endParaRPr lang="es-DO" sz="160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spcAft>
                          <a:spcPts val="0"/>
                        </a:spcAft>
                      </a:pPr>
                      <a:r>
                        <a:rPr lang="es-DO" sz="1400" b="1" dirty="0">
                          <a:solidFill>
                            <a:srgbClr val="000000"/>
                          </a:solidFill>
                          <a:effectLst/>
                          <a:latin typeface="Calibri" panose="020F0502020204030204" pitchFamily="34" charset="0"/>
                          <a:ea typeface="Times New Roman" panose="02020603050405020304" pitchFamily="18" charset="0"/>
                        </a:rPr>
                        <a:t>Total</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DO" sz="1400" b="1" dirty="0">
                          <a:solidFill>
                            <a:srgbClr val="000000"/>
                          </a:solidFill>
                          <a:effectLst/>
                          <a:latin typeface="Calibri" panose="020F0502020204030204" pitchFamily="34" charset="0"/>
                          <a:ea typeface="Times New Roman" panose="02020603050405020304" pitchFamily="18" charset="0"/>
                        </a:rPr>
                        <a:t>216,287</a:t>
                      </a:r>
                      <a:endParaRPr lang="es-DO" sz="1600" dirty="0">
                        <a:effectLst/>
                        <a:latin typeface="Calibri" panose="020F0502020204030204" pitchFamily="34" charset="0"/>
                        <a:ea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44062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0198" y="1275128"/>
            <a:ext cx="8588523" cy="5324535"/>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4- Solicita </a:t>
            </a:r>
            <a:r>
              <a:rPr lang="es-DO" sz="2000" i="1" dirty="0">
                <a:solidFill>
                  <a:srgbClr val="000000"/>
                </a:solidFill>
                <a:latin typeface="Calibri" panose="020F0502020204030204" pitchFamily="34" charset="0"/>
              </a:rPr>
              <a:t>a esa honorable JCE, nos identifique las causas y tipo de cancelación, de más de 600 mil ciudadanos, que habiendo estado en el padrón del 2012, no aparecen en el padrón preliminar del 2016. Así mismo se identificaron más de 140 mil ciudadanos que votaron en el 2012 y no están incluidos en dicho Padrón. Se requiere la entrega de una base de datos de esos ciudadanos que no aparecen en el corte preliminar del Padrón de 2016. Esta base de datos debe incluir todos los datos personales y electorales de los ciudadanos, las Causas y Tipo de Cancelación, provincias, municipios, recintos, colegios electorales y las respectivas fotografías.</a:t>
            </a:r>
            <a:endParaRPr lang="es-DO" sz="2000" dirty="0">
              <a:latin typeface="Calibri" panose="020F0502020204030204" pitchFamily="34" charset="0"/>
            </a:endParaRPr>
          </a:p>
          <a:p>
            <a:pPr marL="45720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En el Padrón que estamos presentando no se registran 600 mil cancelaciones de cedulas. En todo caso desconocemos el origen de esta aseveración, lo que si existe en la base de datos entregada, es la cancelación de 29,508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cédulas de ciudadanos que luego de renovar su documento fue objeto de algún tipo de cancelación. Los tipos de cancelaciones se encuentran en la base de datos.</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044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0736" y="1243946"/>
            <a:ext cx="8631252" cy="4708981"/>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5- Solicita </a:t>
            </a:r>
            <a:r>
              <a:rPr lang="es-DO" sz="2000" i="1" dirty="0">
                <a:solidFill>
                  <a:srgbClr val="000000"/>
                </a:solidFill>
                <a:latin typeface="Calibri" panose="020F0502020204030204" pitchFamily="34" charset="0"/>
              </a:rPr>
              <a:t>a la JCE que identifique y comunique las causas por las que más de un mi1lón de ciudadanos cambiaron de colegios electorales. Se requiere la base de datos de los ciudadanos que figuran con estos cambios, incluyendo provincias, municipios, recintos, colegios electorales anteriores y actuales, causas de cambios y las respectivas fotografías. </a:t>
            </a:r>
            <a:endParaRPr lang="es-DO" sz="2000" dirty="0">
              <a:latin typeface="Calibri" panose="020F0502020204030204" pitchFamily="34" charset="0"/>
            </a:endParaRPr>
          </a:p>
          <a:p>
            <a:pPr marL="457200" algn="just">
              <a:spcAft>
                <a:spcPts val="0"/>
              </a:spcAft>
            </a:pP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La ley permite al ciudadano actualizar su dirección en cualquier momento, y estos cambios de manera automática puede generar el cambio de colegio. No existe ningún cambio de colegio que no haya sido a solicitud del ciudadano.</a:t>
            </a:r>
          </a:p>
          <a:p>
            <a:pPr marL="899160" algn="just">
              <a:spcAft>
                <a:spcPts val="0"/>
              </a:spcAft>
            </a:pP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En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el CD </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encontrarán </a:t>
            </a: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una tabla contentiva de las cédulas que actualizaron su colegio electoral al momento de realizar su renovación o posterior a ella.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1,132,197 Registros.</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dirty="0">
                <a:solidFill>
                  <a:srgbClr val="2E74B5"/>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1933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8294" y="1284378"/>
            <a:ext cx="8225327" cy="3477875"/>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6- Solicita </a:t>
            </a:r>
            <a:r>
              <a:rPr lang="es-DO" sz="2000" i="1" dirty="0">
                <a:solidFill>
                  <a:srgbClr val="000000"/>
                </a:solidFill>
                <a:latin typeface="Calibri" panose="020F0502020204030204" pitchFamily="34" charset="0"/>
              </a:rPr>
              <a:t>de esta JCE la base de datos del Padrón del Exterior con sus respectivos Recintos y Colegios Electorales, información que no existe en el Padrón Preliminar de enero 2016.</a:t>
            </a:r>
            <a:endParaRPr lang="es-DO" sz="2000" dirty="0">
              <a:latin typeface="Calibri" panose="020F0502020204030204" pitchFamily="34" charset="0"/>
            </a:endParaRPr>
          </a:p>
          <a:p>
            <a:pPr marL="45720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La JCE está en proceso de conformación de los colegios y recintos del exterior y será entregado con todas las informaciones correspondientes a final de este mes de febrero</a:t>
            </a:r>
            <a:r>
              <a:rPr lang="es-DO" sz="20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Los Técnicos de los Partidos Políticos saben perfectamente que la asignación de colegios en el exterior implica  alquiler,  autorización de locales de votación fuera de los consulados. El tiempo en el que se esta haciendo esa labor es el habitual.</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9723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831" y="1105160"/>
            <a:ext cx="8605615" cy="4401205"/>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7- Solicita </a:t>
            </a:r>
            <a:r>
              <a:rPr lang="es-DO" sz="2000" i="1" dirty="0">
                <a:solidFill>
                  <a:srgbClr val="000000"/>
                </a:solidFill>
                <a:latin typeface="Calibri" panose="020F0502020204030204" pitchFamily="34" charset="0"/>
              </a:rPr>
              <a:t>la base de datos, con sus respectivos soportes, de más de 100 mil ciudadanos dominicanos que en el 2012 estaban empadronados en el Exterior y en el Padrón Preliminar de 2016 aparecen para votar en la Republica Dominicana.  De igual manera, solicita la base de dato, y sus respectivos soportes, de más de 160 mil ciudadanos dominicanos que en el 2012 estaban empadronado en la República Dominicana y en el Padrón Preliminar de 2016 están incluido en el Padrón del Exterior. Se requiere los centros de cedulación y las ciudades donde se realizaron los mismos.</a:t>
            </a:r>
            <a:endParaRPr lang="es-DO" sz="2000" dirty="0">
              <a:latin typeface="Calibri" panose="020F0502020204030204" pitchFamily="34" charset="0"/>
            </a:endParaRPr>
          </a:p>
          <a:p>
            <a:pPr marL="45720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Times New Roman" panose="02020603050405020304" pitchFamily="18" charset="0"/>
              </a:rPr>
              <a:t>Todo el Empadronamiento del exterior inició desde cero y con la presencia de cada persona ante un centro de cedulación o empadronamiento. </a:t>
            </a:r>
            <a:r>
              <a:rPr lang="es-DO" sz="2000" b="1" dirty="0" smtClean="0">
                <a:solidFill>
                  <a:srgbClr val="000000"/>
                </a:solidFill>
                <a:latin typeface="Calibri" panose="020F0502020204030204" pitchFamily="34" charset="0"/>
                <a:ea typeface="Times New Roman" panose="02020603050405020304" pitchFamily="18" charset="0"/>
              </a:rPr>
              <a:t>Los Ciudadanos tienen el derecho de decidir si va a votar en el exterior o en el territorio nacional. Por tanto cada persona debe explicar la causa.</a:t>
            </a:r>
            <a:endParaRPr lang="es-DO" sz="20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783176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3465" y="1261134"/>
            <a:ext cx="8579978" cy="1938992"/>
          </a:xfrm>
          <a:prstGeom prst="rect">
            <a:avLst/>
          </a:prstGeom>
        </p:spPr>
        <p:txBody>
          <a:bodyPr wrap="square">
            <a:spAutoFit/>
          </a:bodyPr>
          <a:lstStyle/>
          <a:p>
            <a:pPr lvl="0" algn="just"/>
            <a:r>
              <a:rPr lang="es-DO" sz="2000" i="1" dirty="0" smtClean="0">
                <a:solidFill>
                  <a:srgbClr val="000000"/>
                </a:solidFill>
                <a:latin typeface="Calibri" panose="020F0502020204030204" pitchFamily="34" charset="0"/>
              </a:rPr>
              <a:t>8- Solicita </a:t>
            </a:r>
            <a:r>
              <a:rPr lang="es-DO" sz="2000" i="1" dirty="0">
                <a:solidFill>
                  <a:srgbClr val="000000"/>
                </a:solidFill>
                <a:latin typeface="Calibri" panose="020F0502020204030204" pitchFamily="34" charset="0"/>
              </a:rPr>
              <a:t>la base de datos con la totalidad de los ciudadanos que se inscribieron, empadronaron y cambiaron sus cedulas en el Exterior, por países.</a:t>
            </a:r>
            <a:endParaRPr lang="es-DO" sz="2000" dirty="0">
              <a:latin typeface="Calibri" panose="020F0502020204030204" pitchFamily="34" charset="0"/>
            </a:endParaRPr>
          </a:p>
          <a:p>
            <a:pPr marL="899160" algn="just">
              <a:spcAft>
                <a:spcPts val="0"/>
              </a:spcAft>
            </a:pPr>
            <a:r>
              <a:rPr lang="es-DO"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s-DO" sz="2000" dirty="0">
              <a:latin typeface="Calibri" panose="020F0502020204030204" pitchFamily="34" charset="0"/>
              <a:ea typeface="Calibri" panose="020F0502020204030204" pitchFamily="34" charset="0"/>
              <a:cs typeface="Times New Roman" panose="02020603050405020304" pitchFamily="18" charset="0"/>
            </a:endParaRPr>
          </a:p>
          <a:p>
            <a:pPr marL="899160" algn="just">
              <a:spcAft>
                <a:spcPts val="0"/>
              </a:spcAft>
            </a:pPr>
            <a:r>
              <a:rPr lang="es-DO"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En la base de datos entregada el 31 de enero del 2016, fue entregada una tabla que contiene todos los ciudadanos registrados en el padrón del exterior. La tabla lleva por nombre “EMPADRONADOS”.</a:t>
            </a:r>
            <a:endParaRPr lang="es-DO"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52905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name="Theme1" id="{075BDB39-A8EC-4E5E-9B16-614486F9C0E6}" vid="{C9FFDA7B-69F3-48E3-9E81-0C5199113278}"/>
    </a:ext>
  </a:extLst>
</a:theme>
</file>

<file path=docProps/app.xml><?xml version="1.0" encoding="utf-8"?>
<Properties xmlns="http://schemas.openxmlformats.org/officeDocument/2006/extended-properties" xmlns:vt="http://schemas.openxmlformats.org/officeDocument/2006/docPropsVTypes">
  <Template/>
  <TotalTime>38426</TotalTime>
  <Words>1372</Words>
  <Application>Microsoft Office PowerPoint</Application>
  <PresentationFormat>On-screen Show (4:3)</PresentationFormat>
  <Paragraphs>135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Calibri</vt:lpstr>
      <vt:lpstr>Franklin Gothic Book</vt:lpstr>
      <vt:lpstr>Franklin Gothic Medium</vt:lpstr>
      <vt:lpstr>Times New Roman</vt:lpstr>
      <vt:lpstr>Wingdings 2</vt: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Alfredo Soler</dc:creator>
  <cp:lastModifiedBy>Alfredo Soler</cp:lastModifiedBy>
  <cp:revision>288</cp:revision>
  <cp:lastPrinted>2016-02-11T15:15:54Z</cp:lastPrinted>
  <dcterms:created xsi:type="dcterms:W3CDTF">2015-11-19T13:59:40Z</dcterms:created>
  <dcterms:modified xsi:type="dcterms:W3CDTF">2016-02-11T19:07:31Z</dcterms:modified>
</cp:coreProperties>
</file>